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7" r:id="rId3"/>
    <p:sldId id="319" r:id="rId4"/>
    <p:sldId id="321" r:id="rId5"/>
    <p:sldId id="323" r:id="rId6"/>
    <p:sldId id="325" r:id="rId7"/>
    <p:sldId id="327" r:id="rId8"/>
    <p:sldId id="329" r:id="rId9"/>
    <p:sldId id="331" r:id="rId10"/>
    <p:sldId id="333" r:id="rId11"/>
    <p:sldId id="335" r:id="rId12"/>
    <p:sldId id="337" r:id="rId13"/>
    <p:sldId id="339" r:id="rId14"/>
    <p:sldId id="341" r:id="rId15"/>
    <p:sldId id="257" r:id="rId16"/>
    <p:sldId id="258" r:id="rId17"/>
    <p:sldId id="259" r:id="rId18"/>
    <p:sldId id="288" r:id="rId19"/>
    <p:sldId id="291" r:id="rId20"/>
    <p:sldId id="298" r:id="rId21"/>
    <p:sldId id="260" r:id="rId22"/>
    <p:sldId id="293" r:id="rId23"/>
    <p:sldId id="261" r:id="rId24"/>
    <p:sldId id="262" r:id="rId25"/>
    <p:sldId id="263" r:id="rId26"/>
    <p:sldId id="264" r:id="rId27"/>
    <p:sldId id="300" r:id="rId28"/>
    <p:sldId id="302" r:id="rId29"/>
    <p:sldId id="304" r:id="rId30"/>
    <p:sldId id="306" r:id="rId31"/>
    <p:sldId id="284" r:id="rId32"/>
    <p:sldId id="285" r:id="rId33"/>
    <p:sldId id="270" r:id="rId34"/>
    <p:sldId id="308" r:id="rId35"/>
    <p:sldId id="310" r:id="rId36"/>
    <p:sldId id="312" r:id="rId37"/>
    <p:sldId id="314" r:id="rId38"/>
    <p:sldId id="316" r:id="rId39"/>
    <p:sldId id="282" r:id="rId40"/>
  </p:sldIdLst>
  <p:sldSz cx="18288000" cy="10287000"/>
  <p:notesSz cx="6858000" cy="9144000"/>
  <p:embeddedFontLst>
    <p:embeddedFont>
      <p:font typeface="TT Chocolates Bold" panose="020B0604020202020204" charset="0"/>
      <p:regular r:id="rId41"/>
    </p:embeddedFont>
    <p:embeddedFont>
      <p:font typeface="TT Chocolates" panose="020B0604020202020204" charset="0"/>
      <p:regular r:id="rId42"/>
    </p:embeddedFont>
    <p:embeddedFont>
      <p:font typeface="Algerian" panose="04020705040A02060702" pitchFamily="82" charset="0"/>
      <p:regular r:id="rId43"/>
    </p:embeddedFont>
    <p:embeddedFont>
      <p:font typeface="Open Sans Bold" panose="020B060402020202020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Poppins Heavy" panose="020B0604020202020204" charset="0"/>
      <p:regular r:id="rId49"/>
    </p:embeddedFont>
    <p:embeddedFont>
      <p:font typeface="Poppins Ultra-Bold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7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40695" y="3856495"/>
            <a:ext cx="11663055" cy="116630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7361347" y="9318641"/>
            <a:ext cx="392579" cy="586918"/>
          </a:xfrm>
          <a:custGeom>
            <a:avLst/>
            <a:gdLst/>
            <a:ahLst/>
            <a:cxnLst/>
            <a:rect l="l" t="t" r="r" b="b"/>
            <a:pathLst>
              <a:path w="392579" h="586918">
                <a:moveTo>
                  <a:pt x="0" y="0"/>
                </a:moveTo>
                <a:lnTo>
                  <a:pt x="392579" y="0"/>
                </a:lnTo>
                <a:lnTo>
                  <a:pt x="392579" y="586918"/>
                </a:lnTo>
                <a:lnTo>
                  <a:pt x="0" y="586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81068" y="24376"/>
            <a:ext cx="9325865" cy="2008648"/>
          </a:xfrm>
          <a:custGeom>
            <a:avLst/>
            <a:gdLst/>
            <a:ahLst/>
            <a:cxnLst/>
            <a:rect l="l" t="t" r="r" b="b"/>
            <a:pathLst>
              <a:path w="9325865" h="2008648">
                <a:moveTo>
                  <a:pt x="0" y="0"/>
                </a:moveTo>
                <a:lnTo>
                  <a:pt x="9325864" y="0"/>
                </a:lnTo>
                <a:lnTo>
                  <a:pt x="9325864" y="2008648"/>
                </a:lnTo>
                <a:lnTo>
                  <a:pt x="0" y="2008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5400" y="4226543"/>
            <a:ext cx="3004732" cy="4726957"/>
          </a:xfrm>
          <a:custGeom>
            <a:avLst/>
            <a:gdLst/>
            <a:ahLst/>
            <a:cxnLst/>
            <a:rect l="l" t="t" r="r" b="b"/>
            <a:pathLst>
              <a:path w="3004732" h="4726957">
                <a:moveTo>
                  <a:pt x="0" y="0"/>
                </a:moveTo>
                <a:lnTo>
                  <a:pt x="3004732" y="0"/>
                </a:lnTo>
                <a:lnTo>
                  <a:pt x="3004732" y="4726957"/>
                </a:lnTo>
                <a:lnTo>
                  <a:pt x="0" y="472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3400" y="2552700"/>
            <a:ext cx="12725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lgerian" panose="04020705040A02060702" pitchFamily="82" charset="0"/>
              </a:rPr>
              <a:t>TATA KELOLA masjid </a:t>
            </a:r>
            <a:r>
              <a:rPr lang="en-US" sz="3600" dirty="0" err="1" smtClean="0">
                <a:solidFill>
                  <a:srgbClr val="FFFFFF"/>
                </a:solidFill>
                <a:latin typeface="Algerian" panose="04020705040A02060702" pitchFamily="82" charset="0"/>
              </a:rPr>
              <a:t>dan</a:t>
            </a:r>
            <a:r>
              <a:rPr lang="en-US" sz="3600" dirty="0" smtClean="0">
                <a:solidFill>
                  <a:srgbClr val="FFFFFF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lgerian" panose="04020705040A02060702" pitchFamily="82" charset="0"/>
              </a:rPr>
              <a:t>Musala</a:t>
            </a:r>
            <a:endParaRPr lang="en-US" sz="3600" dirty="0">
              <a:solidFill>
                <a:srgbClr val="FFFFFF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FFFF"/>
                </a:solidFill>
                <a:latin typeface="Algerian" panose="04020705040A02060702" pitchFamily="82" charset="0"/>
              </a:rPr>
              <a:t>Muhammadiyah</a:t>
            </a:r>
            <a:endParaRPr lang="en-US" sz="3600" dirty="0" smtClean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58600" y="7048500"/>
            <a:ext cx="106916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2800" dirty="0" smtClean="0">
                <a:solidFill>
                  <a:srgbClr val="FFFFFF"/>
                </a:solidFill>
                <a:latin typeface="TT Chocolates Bold"/>
              </a:rPr>
              <a:t>Dr. </a:t>
            </a:r>
            <a:r>
              <a:rPr lang="en-US" sz="2800" dirty="0" err="1" smtClean="0">
                <a:solidFill>
                  <a:srgbClr val="FFFFFF"/>
                </a:solidFill>
                <a:latin typeface="TT Chocolates Bold"/>
              </a:rPr>
              <a:t>Waluyo</a:t>
            </a:r>
            <a:r>
              <a:rPr lang="en-US" sz="2800" dirty="0" smtClean="0">
                <a:solidFill>
                  <a:srgbClr val="FFFFFF"/>
                </a:solidFill>
                <a:latin typeface="TT Chocolates Bold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TT Chocolates Bold"/>
              </a:rPr>
              <a:t>Lc</a:t>
            </a:r>
            <a:r>
              <a:rPr lang="en-US" sz="2800" dirty="0" smtClean="0">
                <a:solidFill>
                  <a:srgbClr val="FFFFFF"/>
                </a:solidFill>
                <a:latin typeface="TT Chocolates Bold"/>
              </a:rPr>
              <a:t>., M.A.</a:t>
            </a:r>
          </a:p>
          <a:p>
            <a:pPr algn="ctr">
              <a:lnSpc>
                <a:spcPts val="6019"/>
              </a:lnSpc>
            </a:pPr>
            <a:r>
              <a:rPr lang="en-US" sz="2800" dirty="0" err="1" smtClean="0">
                <a:solidFill>
                  <a:srgbClr val="FFFFFF"/>
                </a:solidFill>
                <a:latin typeface="TT Chocolates Bold"/>
              </a:rPr>
              <a:t>Majelis</a:t>
            </a:r>
            <a:r>
              <a:rPr lang="en-US" sz="2800" dirty="0" smtClean="0">
                <a:solidFill>
                  <a:srgbClr val="FFFFFF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 Bold"/>
              </a:rPr>
              <a:t>Tabligh</a:t>
            </a:r>
            <a:r>
              <a:rPr lang="en-US" sz="2800" dirty="0">
                <a:solidFill>
                  <a:srgbClr val="FFFFFF"/>
                </a:solidFill>
                <a:latin typeface="TT Chocolates Bold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T Chocolates Bold"/>
              </a:rPr>
              <a:t>PP </a:t>
            </a:r>
            <a:r>
              <a:rPr lang="en-US" sz="2800" dirty="0" err="1" smtClean="0">
                <a:solidFill>
                  <a:srgbClr val="FFFFFF"/>
                </a:solidFill>
                <a:latin typeface="TT Chocolates Bold"/>
              </a:rPr>
              <a:t>Muhammadiyah</a:t>
            </a:r>
            <a:endParaRPr lang="en-US" sz="2800" dirty="0">
              <a:solidFill>
                <a:srgbClr val="FFFFFF"/>
              </a:solidFill>
              <a:latin typeface="TT Chocolates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1790700"/>
            <a:ext cx="3185667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25600" y="1898628"/>
            <a:ext cx="3733800" cy="6489745"/>
            <a:chOff x="0" y="0"/>
            <a:chExt cx="8652993" cy="86529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713663" y="1907011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158600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16752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674904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687225" y="8405095"/>
            <a:ext cx="3374450" cy="35691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168779" y="1519327"/>
            <a:ext cx="1296785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T Chocolates Bold"/>
              </a:rPr>
              <a:t>Pasal</a:t>
            </a:r>
            <a:r>
              <a:rPr lang="en-US" sz="2400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10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(1) Masjid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didirikan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dengan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syarat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: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adanya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studi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kelayakan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menunjukkan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kebutuhan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Muhammadiyah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masyarakat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;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b. status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tanah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merupakan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hak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milik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atau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wakaf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Muhammadiyah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endParaRPr lang="en-US" sz="2400" dirty="0">
              <a:solidFill>
                <a:srgbClr val="002060"/>
              </a:solidFill>
              <a:latin typeface="TT Chocolates Bold"/>
            </a:endParaRP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adanya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kepanitiaan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.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(2) </a:t>
            </a:r>
            <a:r>
              <a:rPr lang="en-US" sz="2400" dirty="0" err="1" smtClean="0">
                <a:solidFill>
                  <a:srgbClr val="002060"/>
                </a:solidFill>
                <a:latin typeface="TT Chocolates Bold"/>
              </a:rPr>
              <a:t>Pengaturan</a:t>
            </a:r>
            <a:r>
              <a:rPr lang="en-US" sz="2400" dirty="0" smtClean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T Chocolates Bold"/>
              </a:rPr>
              <a:t>lebih</a:t>
            </a:r>
            <a:r>
              <a:rPr lang="en-US" sz="2400" dirty="0" smtClean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lanjut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mengenai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syarat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tata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cara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pendirian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Masjid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sebagaimana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dimaksud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pada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ayat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(1)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diatur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dalam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Ketentuan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.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(3) Masjid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didirikan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wajib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didaftarkan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kepada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tingkat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pusat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untuk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mendapatkan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nomor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T Chocolates Bold"/>
              </a:rPr>
              <a:t>registrasi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.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(4)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Muhammadiyah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setiap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tingkatan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dapat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menerima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wakaf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Masjid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dari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masyarakat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.</a:t>
            </a:r>
          </a:p>
          <a:p>
            <a:pPr marL="367029" lvl="1">
              <a:lnSpc>
                <a:spcPts val="4759"/>
              </a:lnSpc>
            </a:pP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(5) Masjid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Muhammadiyah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merupakan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milik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T Chocolates Bold"/>
              </a:rPr>
              <a:t>Muhammadiyah</a:t>
            </a:r>
            <a:r>
              <a:rPr lang="en-US" sz="2400" dirty="0">
                <a:solidFill>
                  <a:srgbClr val="002060"/>
                </a:solidFill>
                <a:latin typeface="TT Chocolates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5426" y="18723"/>
            <a:ext cx="13088774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2800" dirty="0">
                <a:solidFill>
                  <a:srgbClr val="002060"/>
                </a:solidFill>
                <a:latin typeface="TT Chocolates Bold"/>
              </a:rPr>
              <a:t>BAB </a:t>
            </a:r>
            <a:r>
              <a:rPr lang="en-US" sz="2800" dirty="0" smtClean="0">
                <a:solidFill>
                  <a:srgbClr val="002060"/>
                </a:solidFill>
                <a:latin typeface="TT Chocolates Bold"/>
              </a:rPr>
              <a:t>V: PERSYARATAN</a:t>
            </a:r>
            <a:r>
              <a:rPr lang="en-US" sz="2800" dirty="0">
                <a:solidFill>
                  <a:srgbClr val="002060"/>
                </a:solidFill>
                <a:latin typeface="TT Chocolates Bold"/>
              </a:rPr>
              <a:t>, PENDAFTARAN, DAN </a:t>
            </a:r>
            <a:r>
              <a:rPr lang="en-US" sz="2800" dirty="0" smtClean="0">
                <a:solidFill>
                  <a:srgbClr val="002060"/>
                </a:solidFill>
                <a:latin typeface="TT Chocolates Bold"/>
              </a:rPr>
              <a:t>KEPEMILIKAN</a:t>
            </a:r>
            <a:endParaRPr lang="en-US" sz="2800" dirty="0">
              <a:solidFill>
                <a:srgbClr val="002060"/>
              </a:solidFill>
              <a:latin typeface="TT Chocolates Bold"/>
            </a:endParaRPr>
          </a:p>
        </p:txBody>
      </p:sp>
    </p:spTree>
    <p:extLst>
      <p:ext uri="{BB962C8B-B14F-4D97-AF65-F5344CB8AC3E}">
        <p14:creationId xmlns:p14="http://schemas.microsoft.com/office/powerpoint/2010/main" val="75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105578" y="700"/>
            <a:ext cx="9221573" cy="97535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1036255" y="1898628"/>
            <a:ext cx="6489745" cy="6489745"/>
            <a:chOff x="0" y="0"/>
            <a:chExt cx="8652993" cy="86529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713663" y="2512394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2191385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772904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7354423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2076585" y="8210415"/>
            <a:ext cx="4153169" cy="41531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  <a:ln cap="sq">
              <a:noFill/>
              <a:prstDash val="sysDot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68779" y="2115185"/>
            <a:ext cx="9915954" cy="337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Pasal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11 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: </a:t>
            </a:r>
            <a:endParaRPr lang="en-US" sz="3799" dirty="0">
              <a:solidFill>
                <a:srgbClr val="003561"/>
              </a:solidFill>
              <a:latin typeface="TT Chocolates Bold"/>
            </a:endParaRPr>
          </a:p>
          <a:p>
            <a:pPr marL="410208" lvl="1" algn="just">
              <a:lnSpc>
                <a:spcPts val="5319"/>
              </a:lnSpc>
            </a:pP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	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Ortom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AUM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bertanggung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	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jawab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	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atas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penyelenggaraan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	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dilingkungannya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.</a:t>
            </a:r>
            <a:endParaRPr lang="en-US" sz="3799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8626" y="18723"/>
            <a:ext cx="13525115" cy="115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800" dirty="0" smtClean="0">
                <a:solidFill>
                  <a:srgbClr val="003561"/>
                </a:solidFill>
                <a:latin typeface="Poppins Ultra-Bold"/>
              </a:rPr>
              <a:t>BAB VI: </a:t>
            </a:r>
            <a:r>
              <a:rPr lang="en-US" sz="6800" dirty="0" err="1" smtClean="0">
                <a:solidFill>
                  <a:srgbClr val="003561"/>
                </a:solidFill>
                <a:latin typeface="Poppins Ultra-Bold"/>
              </a:rPr>
              <a:t>Penyelenggaraan</a:t>
            </a:r>
            <a:endParaRPr lang="en-US" sz="68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9118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876300"/>
            <a:ext cx="13012687" cy="100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Pasal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12 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: </a:t>
            </a:r>
            <a:r>
              <a:rPr lang="en-US" sz="3743" dirty="0" smtClean="0">
                <a:solidFill>
                  <a:srgbClr val="FF0000"/>
                </a:solidFill>
                <a:latin typeface="TT Chocolates Bold"/>
              </a:rPr>
              <a:t>(2)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disetiap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tingkatan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bertanggung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jawab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T Chocolates Bold"/>
              </a:rPr>
              <a:t>Pengelolaan</a:t>
            </a:r>
            <a:r>
              <a:rPr lang="en-US" sz="3600" dirty="0">
                <a:solidFill>
                  <a:srgbClr val="FF0000"/>
                </a:solidFill>
                <a:latin typeface="TT Chocolates Bold"/>
              </a:rPr>
              <a:t>   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T Chocolates Bold"/>
              </a:rPr>
              <a:t>pengelolaan</a:t>
            </a:r>
            <a:r>
              <a:rPr lang="en-US" sz="3600" dirty="0" smtClean="0">
                <a:solidFill>
                  <a:srgbClr val="FF0000"/>
                </a:solidFill>
                <a:latin typeface="TT Chocolates Bold"/>
              </a:rPr>
              <a:t> Masjid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sebagaimana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dimaksud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(1)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berkoordinasi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setingkat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atasnya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.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berkewajiban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melakukan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pembinaan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pengarahan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pengkoordinasian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pengawasan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melakukan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evaluasi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monitoring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tata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kelola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hal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dilingkungan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ranting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pengelolaan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menjadi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tanggung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jawab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ranting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Pengelolaan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sebagaimana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(4)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Ranting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berkoordinasi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tingkat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cabang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404152" lvl="1" algn="just">
              <a:lnSpc>
                <a:spcPts val="5241"/>
              </a:lnSpc>
            </a:pPr>
            <a:endParaRPr lang="en-US" sz="3600" dirty="0">
              <a:solidFill>
                <a:srgbClr val="003561"/>
              </a:solidFill>
              <a:latin typeface="TT Chocolates Bold"/>
            </a:endParaRPr>
          </a:p>
        </p:txBody>
      </p:sp>
    </p:spTree>
    <p:extLst>
      <p:ext uri="{BB962C8B-B14F-4D97-AF65-F5344CB8AC3E}">
        <p14:creationId xmlns:p14="http://schemas.microsoft.com/office/powerpoint/2010/main" val="1573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175012" y="266700"/>
            <a:ext cx="11122388" cy="10430400"/>
            <a:chOff x="0" y="0"/>
            <a:chExt cx="1658577" cy="29253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8577" cy="2925353"/>
            </a:xfrm>
            <a:custGeom>
              <a:avLst/>
              <a:gdLst/>
              <a:ahLst/>
              <a:cxnLst/>
              <a:rect l="l" t="t" r="r" b="b"/>
              <a:pathLst>
                <a:path w="1658577" h="2925353">
                  <a:moveTo>
                    <a:pt x="0" y="0"/>
                  </a:moveTo>
                  <a:lnTo>
                    <a:pt x="1658577" y="0"/>
                  </a:lnTo>
                  <a:lnTo>
                    <a:pt x="1658577" y="2925353"/>
                  </a:lnTo>
                  <a:lnTo>
                    <a:pt x="0" y="2925353"/>
                  </a:ln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58577" cy="2963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0104" y="1181100"/>
            <a:ext cx="5653496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FA9600"/>
                </a:solidFill>
                <a:latin typeface="Poppins Ultra-Bold"/>
              </a:rPr>
              <a:t>Pasal</a:t>
            </a:r>
            <a:r>
              <a:rPr lang="en-US" sz="4800" dirty="0">
                <a:solidFill>
                  <a:srgbClr val="FA9600"/>
                </a:solidFill>
                <a:latin typeface="Poppins Ultra-Bold"/>
              </a:rPr>
              <a:t> 13</a:t>
            </a:r>
          </a:p>
          <a:p>
            <a:pPr>
              <a:lnSpc>
                <a:spcPts val="6719"/>
              </a:lnSpc>
            </a:pPr>
            <a:r>
              <a:rPr lang="en-US" sz="4800" dirty="0" smtClean="0">
                <a:solidFill>
                  <a:srgbClr val="FF0000"/>
                </a:solidFill>
                <a:latin typeface="Poppins Ultra-Bold"/>
              </a:rPr>
              <a:t>(3) </a:t>
            </a:r>
            <a:r>
              <a:rPr lang="en-US" sz="3600" dirty="0" err="1" smtClean="0">
                <a:solidFill>
                  <a:srgbClr val="FA9600"/>
                </a:solidFill>
                <a:latin typeface="Poppins Ultra-Bold"/>
              </a:rPr>
              <a:t>Lembaga</a:t>
            </a:r>
            <a:r>
              <a:rPr lang="en-US" sz="3600" dirty="0" smtClean="0">
                <a:solidFill>
                  <a:srgbClr val="FA9600"/>
                </a:solidFill>
                <a:latin typeface="Poppins Ultra-Bold"/>
              </a:rPr>
              <a:t> (</a:t>
            </a:r>
            <a:r>
              <a:rPr lang="en-US" sz="3600" dirty="0" err="1" smtClean="0">
                <a:solidFill>
                  <a:srgbClr val="FA9600"/>
                </a:solidFill>
                <a:latin typeface="Poppins Ultra-Bold"/>
              </a:rPr>
              <a:t>Lembaga</a:t>
            </a:r>
            <a:r>
              <a:rPr lang="en-US" sz="3600" dirty="0" smtClean="0">
                <a:solidFill>
                  <a:srgbClr val="FA9600"/>
                </a:solidFill>
                <a:latin typeface="Poppins Ultra-Bold"/>
              </a:rPr>
              <a:t> </a:t>
            </a:r>
            <a:r>
              <a:rPr lang="en-US" sz="3600" dirty="0" err="1" smtClean="0">
                <a:solidFill>
                  <a:srgbClr val="FA9600"/>
                </a:solidFill>
                <a:latin typeface="Poppins Ultra-Bold"/>
              </a:rPr>
              <a:t>Pengembangan</a:t>
            </a:r>
            <a:r>
              <a:rPr lang="en-US" sz="3600" dirty="0" smtClean="0">
                <a:solidFill>
                  <a:srgbClr val="FA9600"/>
                </a:solidFill>
                <a:latin typeface="Poppins Ultra-Bold"/>
              </a:rPr>
              <a:t> </a:t>
            </a:r>
            <a:r>
              <a:rPr lang="en-US" sz="3600" dirty="0" err="1" smtClean="0">
                <a:solidFill>
                  <a:srgbClr val="FA9600"/>
                </a:solidFill>
                <a:latin typeface="Poppins Ultra-Bold"/>
              </a:rPr>
              <a:t>Cabang</a:t>
            </a:r>
            <a:r>
              <a:rPr lang="en-US" sz="3600" dirty="0" smtClean="0">
                <a:solidFill>
                  <a:srgbClr val="FA9600"/>
                </a:solidFill>
                <a:latin typeface="Poppins Ultra-Bold"/>
              </a:rPr>
              <a:t> Dan Ranting, </a:t>
            </a:r>
            <a:r>
              <a:rPr lang="en-US" sz="3600" dirty="0" err="1" smtClean="0">
                <a:solidFill>
                  <a:srgbClr val="FA9600"/>
                </a:solidFill>
                <a:latin typeface="Poppins Ultra-Bold"/>
              </a:rPr>
              <a:t>Pembinaan</a:t>
            </a:r>
            <a:r>
              <a:rPr lang="en-US" sz="3600" dirty="0" smtClean="0">
                <a:solidFill>
                  <a:srgbClr val="FA9600"/>
                </a:solidFill>
                <a:latin typeface="Poppins Ultra-Bold"/>
              </a:rPr>
              <a:t> Masjid)</a:t>
            </a:r>
            <a:endParaRPr lang="en-US" sz="3600" dirty="0">
              <a:solidFill>
                <a:srgbClr val="FA9600"/>
              </a:solidFill>
              <a:latin typeface="Poppins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75012" y="1181100"/>
            <a:ext cx="11122388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46"/>
              </a:lnSpc>
            </a:pPr>
            <a:endParaRPr lang="en-US" sz="3462" dirty="0">
              <a:solidFill>
                <a:srgbClr val="FFFFFF"/>
              </a:solidFill>
              <a:latin typeface="TT Chocolates"/>
            </a:endParaRPr>
          </a:p>
          <a:p>
            <a:pPr>
              <a:lnSpc>
                <a:spcPts val="4846"/>
              </a:lnSpc>
            </a:pPr>
            <a:r>
              <a:rPr lang="en-US" sz="2800" dirty="0">
                <a:solidFill>
                  <a:srgbClr val="FFFFFF"/>
                </a:solidFill>
                <a:latin typeface="TT Chocolates"/>
              </a:rPr>
              <a:t>(1)	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Dalam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penyelenggaraan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Masjid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Musala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Lembaga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disetiap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tingkatan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memiliki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tugas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tanggung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jawab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: </a:t>
            </a:r>
            <a:endParaRPr lang="en-US" sz="2800" dirty="0">
              <a:solidFill>
                <a:srgbClr val="FFFFFF"/>
              </a:solidFill>
              <a:latin typeface="TT Chocolates"/>
            </a:endParaRPr>
          </a:p>
          <a:p>
            <a:pPr marL="514350" indent="-514350">
              <a:lnSpc>
                <a:spcPts val="4846"/>
              </a:lnSpc>
              <a:buFont typeface="+mj-lt"/>
              <a:buAutoNum type="alphaLcPeriod"/>
            </a:pP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Melaksanakan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penelitian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pangkajian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masalah-masalah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aktual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kemasjidan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;</a:t>
            </a:r>
          </a:p>
          <a:p>
            <a:pPr marL="514350" indent="-514350">
              <a:lnSpc>
                <a:spcPts val="4846"/>
              </a:lnSpc>
              <a:buFont typeface="+mj-lt"/>
              <a:buAutoNum type="alphaLcPeriod"/>
            </a:pP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Melakukan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monitoring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evaluasi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Masjid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Musala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;</a:t>
            </a:r>
          </a:p>
          <a:p>
            <a:pPr marL="514350" indent="-514350">
              <a:lnSpc>
                <a:spcPts val="4846"/>
              </a:lnSpc>
              <a:buFont typeface="+mj-lt"/>
              <a:buAutoNum type="alphaLcPeriod"/>
            </a:pP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Melaksanakan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pembinaan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Masjid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Musala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percontohan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;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endParaRPr lang="en-US" sz="2800" dirty="0">
              <a:solidFill>
                <a:srgbClr val="FFFFFF"/>
              </a:solidFill>
              <a:latin typeface="TT Chocolates"/>
            </a:endParaRPr>
          </a:p>
          <a:p>
            <a:pPr marL="514350" indent="-514350">
              <a:lnSpc>
                <a:spcPts val="4846"/>
              </a:lnSpc>
              <a:buFont typeface="+mj-lt"/>
              <a:buAutoNum type="alphaLcPeriod"/>
            </a:pP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pertimbangan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kepada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Majelis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Pimpinan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Persyarikatan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pembuatan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kebijakan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pengembangan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Masjid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Musala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.</a:t>
            </a:r>
          </a:p>
          <a:p>
            <a:pPr>
              <a:lnSpc>
                <a:spcPts val="4846"/>
              </a:lnSpc>
            </a:pPr>
            <a:r>
              <a:rPr lang="en-US" sz="2800" dirty="0">
                <a:solidFill>
                  <a:srgbClr val="FFFFFF"/>
                </a:solidFill>
                <a:latin typeface="TT Chocolates"/>
              </a:rPr>
              <a:t>(2)	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Pengaturan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lebih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lanjut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mengenai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penyelenggaran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masjid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Musala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T Chocolates"/>
              </a:rPr>
              <a:t>sebagaimana</a:t>
            </a:r>
            <a:r>
              <a:rPr lang="en-US" sz="2800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dimaksud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pada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ayat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(1)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diatur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T Chocolates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T Chocolates"/>
              </a:rPr>
              <a:t>panduan</a:t>
            </a:r>
            <a:r>
              <a:rPr lang="en-US" sz="2800" dirty="0">
                <a:solidFill>
                  <a:srgbClr val="FF0000"/>
                </a:solidFill>
                <a:latin typeface="TT Chocolate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T Chocolates"/>
              </a:rPr>
              <a:t>Lembaga</a:t>
            </a:r>
            <a:r>
              <a:rPr lang="en-US" sz="2800" dirty="0">
                <a:solidFill>
                  <a:srgbClr val="FFFFFF"/>
                </a:solidFill>
                <a:latin typeface="TT Chocolat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0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6303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05000" y="-825664"/>
            <a:ext cx="5021727" cy="4978760"/>
            <a:chOff x="32072" y="38100"/>
            <a:chExt cx="704528" cy="698500"/>
          </a:xfrm>
        </p:grpSpPr>
        <p:sp>
          <p:nvSpPr>
            <p:cNvPr id="6" name="Freeform 6"/>
            <p:cNvSpPr/>
            <p:nvPr/>
          </p:nvSpPr>
          <p:spPr>
            <a:xfrm>
              <a:off x="32072" y="116520"/>
              <a:ext cx="674495" cy="6012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72278" y="140970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564350" y="494109"/>
            <a:ext cx="15571251" cy="9943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terdiri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atas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Pembina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Pengurus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diangkat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diberhentikan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`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Aisyiyah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masing-masing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tingkat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Amal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Usaha.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Masa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jabatan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selama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lima (5)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diangkat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kembali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Struktur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syarat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tugas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wewenang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serta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hak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kewajiban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diatur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T Chocolates Bold"/>
              </a:rPr>
              <a:t>Ketentuan</a:t>
            </a:r>
            <a:r>
              <a:rPr lang="en-US" sz="2800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T Chocolates Bold"/>
              </a:rPr>
              <a:t>Majelis</a:t>
            </a:r>
            <a:r>
              <a:rPr lang="en-US" sz="2800" dirty="0" smtClean="0">
                <a:solidFill>
                  <a:srgbClr val="FF0000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mengangkat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imam,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khatib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muballigh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/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muballighat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guru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taman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al Quran, guru madrasah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marbot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Pengangkatan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sebagaimana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dimaksud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pada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(5)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diatur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T Chocolates Bold"/>
              </a:rPr>
              <a:t>Ketentuan</a:t>
            </a:r>
            <a:r>
              <a:rPr lang="en-US" sz="2800" dirty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T Chocolates Bold"/>
              </a:rPr>
              <a:t>Majelis</a:t>
            </a:r>
            <a:r>
              <a:rPr lang="en-US" sz="2800" dirty="0" smtClean="0">
                <a:solidFill>
                  <a:srgbClr val="FF0000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membuat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laporan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keuangan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, program,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sarana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prasarana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ke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setingkat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melalui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Lembaga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paling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sedikit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satu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(1) kali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>
                <a:solidFill>
                  <a:srgbClr val="003561"/>
                </a:solidFill>
                <a:latin typeface="TT Chocolates Bold"/>
              </a:rPr>
              <a:t>satu</a:t>
            </a:r>
            <a:r>
              <a:rPr lang="en-US" sz="2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.</a:t>
            </a:r>
            <a:endParaRPr lang="en-US" sz="2800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48000" y="60059"/>
            <a:ext cx="125098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err="1" smtClean="0">
                <a:solidFill>
                  <a:srgbClr val="003561"/>
                </a:solidFill>
                <a:latin typeface="Poppins Ultra-Bold"/>
              </a:rPr>
              <a:t>Pasal</a:t>
            </a: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 14 </a:t>
            </a:r>
            <a:r>
              <a:rPr lang="en-US" sz="5200" dirty="0" smtClean="0">
                <a:solidFill>
                  <a:srgbClr val="FF0000"/>
                </a:solidFill>
                <a:latin typeface="Poppins Ultra-Bold"/>
              </a:rPr>
              <a:t>(4) </a:t>
            </a:r>
            <a:r>
              <a:rPr lang="en-US" sz="5200" dirty="0" err="1" smtClean="0">
                <a:solidFill>
                  <a:srgbClr val="003561"/>
                </a:solidFill>
                <a:latin typeface="Poppins Ultra-Bold"/>
              </a:rPr>
              <a:t>Takmir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5199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713663" y="2567953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2246944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828463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740998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2357999" y="8210415"/>
            <a:ext cx="4153169" cy="41531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  <a:ln cap="sq">
              <a:noFill/>
              <a:prstDash val="sysDot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09197" y="1790700"/>
            <a:ext cx="14811365" cy="9140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399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Logo Masjid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endParaRPr lang="en-US" sz="3600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Imam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Khotib</a:t>
            </a:r>
            <a:endParaRPr lang="en-US" sz="3200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Al Qur’an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MT Madrasah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Takmilyah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200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Pengelolaan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Dana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Philantropi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Masjid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Usaha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perokonomian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Berbasis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Masjid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Dewan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Kemakmuran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200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Eco Masjid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FF0000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FF0000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FF0000"/>
                </a:solidFill>
                <a:latin typeface="TT Chocolates Bold"/>
              </a:rPr>
              <a:t> Masjid </a:t>
            </a:r>
            <a:r>
              <a:rPr lang="en-US" sz="3200" dirty="0" err="1" smtClean="0">
                <a:solidFill>
                  <a:srgbClr val="FF0000"/>
                </a:solidFill>
                <a:latin typeface="TT Chocolates Bold"/>
              </a:rPr>
              <a:t>Taggap</a:t>
            </a:r>
            <a:r>
              <a:rPr lang="en-US" sz="3200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T Chocolates Bold"/>
              </a:rPr>
              <a:t>Bencana</a:t>
            </a:r>
            <a:endParaRPr lang="en-US" sz="3200" dirty="0" smtClean="0">
              <a:solidFill>
                <a:srgbClr val="FF0000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endParaRPr lang="en-US" sz="3200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9197" y="48295"/>
            <a:ext cx="15091861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endParaRPr lang="en-US" sz="3600" b="1" dirty="0" smtClean="0">
              <a:solidFill>
                <a:srgbClr val="003561"/>
              </a:solidFill>
              <a:latin typeface="Open Sans Bold"/>
            </a:endParaRPr>
          </a:p>
          <a:p>
            <a:pPr marL="367029" lvl="1" algn="just">
              <a:lnSpc>
                <a:spcPts val="4759"/>
              </a:lnSpc>
            </a:pPr>
            <a:r>
              <a:rPr lang="en-US" sz="4400" b="1" dirty="0" smtClean="0">
                <a:solidFill>
                  <a:srgbClr val="003561"/>
                </a:solidFill>
                <a:latin typeface="Open Sans Bold"/>
              </a:rPr>
              <a:t>KETENTUAN MAJELIS TABLIGH TENTANG MASJID</a:t>
            </a:r>
            <a:endParaRPr lang="en-US" sz="4400" b="1" dirty="0">
              <a:solidFill>
                <a:srgbClr val="003561"/>
              </a:solidFill>
              <a:latin typeface="TT Chocolates Bold"/>
            </a:endParaRPr>
          </a:p>
          <a:p>
            <a:pPr>
              <a:lnSpc>
                <a:spcPts val="12880"/>
              </a:lnSpc>
            </a:pPr>
            <a:endParaRPr lang="en-US" sz="9200" dirty="0">
              <a:solidFill>
                <a:srgbClr val="003561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/>
          <p:nvPr/>
        </p:nvSpPr>
        <p:spPr>
          <a:xfrm>
            <a:off x="3886200" y="2851547"/>
            <a:ext cx="13030200" cy="63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44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44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4400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4400" dirty="0">
                <a:solidFill>
                  <a:srgbClr val="003561"/>
                </a:solidFill>
                <a:latin typeface="TT Chocolates Bold"/>
              </a:rPr>
              <a:t> Logo Masjid </a:t>
            </a:r>
            <a:r>
              <a:rPr lang="en-US" sz="44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4400" dirty="0">
              <a:solidFill>
                <a:srgbClr val="003561"/>
              </a:solidFill>
              <a:latin typeface="TT Chocolat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"/>
            <a:ext cx="12725400" cy="998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8153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0"/>
            <a:ext cx="1451428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174004"/>
            <a:ext cx="1379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029" lvl="1" algn="just" rtl="1">
              <a:lnSpc>
                <a:spcPts val="4759"/>
              </a:lnSpc>
            </a:pPr>
            <a:r>
              <a:rPr lang="ar-SA" sz="4400" dirty="0">
                <a:solidFill>
                  <a:srgbClr val="003561"/>
                </a:solidFill>
                <a:latin typeface="TT Chocolates Bold"/>
              </a:rPr>
              <a:t>إِنَّمَا يَعْمُرُ مَسَٰجِدَ ٱللَّهِ مَنْ ءَامَنَ بِٱللَّهِ وَٱلْيَوْمِ ٱلْءَاخِرِ وَأَقَامَ ٱلصَّلَوٰةَ وَءَاتَى ٱلزَّكَوٰةَ وَلَمْ يَخْشَ إِلَّا ٱللَّهَ ۖ فَعَسَىٰٓ أُو۟لَٰٓئِكَ أَن يَكُونُوا۟ مِنَ ٱلْمُهْتَدِينَ (التوبة: 18)</a:t>
            </a:r>
          </a:p>
        </p:txBody>
      </p:sp>
    </p:spTree>
    <p:extLst>
      <p:ext uri="{BB962C8B-B14F-4D97-AF65-F5344CB8AC3E}">
        <p14:creationId xmlns:p14="http://schemas.microsoft.com/office/powerpoint/2010/main" val="325276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9550"/>
            <a:ext cx="13087350" cy="98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25600" y="1898628"/>
            <a:ext cx="3733800" cy="6489745"/>
            <a:chOff x="0" y="0"/>
            <a:chExt cx="8652993" cy="86529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713663" y="1907011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158600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16752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674904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687225" y="8405095"/>
            <a:ext cx="3374450" cy="35691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168779" y="1519327"/>
            <a:ext cx="12967854" cy="9794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kemasjidan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masjid/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musala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endParaRPr lang="en-US" sz="3200" dirty="0">
              <a:solidFill>
                <a:srgbClr val="00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al-Qur’an;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ketakmiran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diselenggarakan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majelis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Tabligh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ketakmiran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terpenuhi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kesempatan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enam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memenuhinya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otonom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pendiri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masjid/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musala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menggantinya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Majelis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Tabligh</a:t>
            </a:r>
            <a:r>
              <a:rPr lang="en-US" sz="3200" dirty="0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Muhammadiyah</a:t>
            </a:r>
            <a:endParaRPr lang="en-US" sz="3200" dirty="0">
              <a:solidFill>
                <a:srgbClr val="00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029" lvl="1">
              <a:lnSpc>
                <a:spcPts val="4759"/>
              </a:lnSpc>
            </a:pPr>
            <a:endParaRPr lang="en-US" sz="3399" dirty="0">
              <a:solidFill>
                <a:srgbClr val="00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65426" y="428536"/>
            <a:ext cx="13088774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Takmir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25600" y="1898628"/>
            <a:ext cx="3733800" cy="6489745"/>
            <a:chOff x="0" y="0"/>
            <a:chExt cx="8652993" cy="86529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713663" y="1907011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158600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16752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674904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687225" y="8405095"/>
            <a:ext cx="3374450" cy="35691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168779" y="1519327"/>
            <a:ext cx="1296785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Proyeksi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endParaRPr lang="en-US" sz="2400" dirty="0">
              <a:solidFill>
                <a:srgbClr val="003561"/>
              </a:solidFill>
              <a:latin typeface="TT Chocolates Bold"/>
            </a:endParaRPr>
          </a:p>
          <a:p>
            <a:pPr marL="824229" lvl="1" indent="-457200">
              <a:lnSpc>
                <a:spcPts val="4759"/>
              </a:lnSpc>
              <a:buFont typeface="+mj-lt"/>
              <a:buAutoNum type="arabicParenR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PDM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dibantu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PCM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sesuai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kewenangannya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menyusun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proyeksi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kebutuhan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jangka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waktu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5 (lima)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824229" lvl="1" indent="-457200">
              <a:lnSpc>
                <a:spcPts val="4759"/>
              </a:lnSpc>
              <a:buFont typeface="+mj-lt"/>
              <a:buAutoNum type="arabicParenR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Proyeksi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kebutuhan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kepala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sebagaimana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dimaksud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pada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(1)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dilaporkan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kepada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persyarikatan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sesuai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tingkatannya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824229" lvl="1" indent="-457200">
              <a:lnSpc>
                <a:spcPts val="4759"/>
              </a:lnSpc>
              <a:buFont typeface="+mj-lt"/>
              <a:buAutoNum type="arabicParenR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PDM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dibantu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PCM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sesuai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kewenangannya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menyiapkan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bakal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calon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sebagaimana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dimaksud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pada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(1)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(2).</a:t>
            </a:r>
          </a:p>
          <a:p>
            <a:pPr marL="367029" lvl="1">
              <a:lnSpc>
                <a:spcPts val="4759"/>
              </a:lnSpc>
            </a:pPr>
            <a:endParaRPr lang="en-US" sz="2400" dirty="0">
              <a:solidFill>
                <a:srgbClr val="003561"/>
              </a:solidFill>
              <a:latin typeface="TT Chocolates Bold"/>
            </a:endParaRPr>
          </a:p>
        </p:txBody>
      </p:sp>
    </p:spTree>
    <p:extLst>
      <p:ext uri="{BB962C8B-B14F-4D97-AF65-F5344CB8AC3E}">
        <p14:creationId xmlns:p14="http://schemas.microsoft.com/office/powerpoint/2010/main" val="24297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105578" y="700"/>
            <a:ext cx="9221573" cy="97535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713663" y="2512394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2191385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772904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7354423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2076585" y="8210415"/>
            <a:ext cx="4153169" cy="41531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  <a:ln cap="sq">
              <a:noFill/>
              <a:prstDash val="sysDot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68778" y="1333500"/>
            <a:ext cx="16966821" cy="9515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08" lvl="1">
              <a:lnSpc>
                <a:spcPts val="5319"/>
              </a:lnSpc>
            </a:pP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IMAM</a:t>
            </a: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Memahami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Fikih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Ibadah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paham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799" dirty="0">
              <a:solidFill>
                <a:srgbClr val="003561"/>
              </a:solidFill>
              <a:latin typeface="TT Chocolates Bold"/>
            </a:endParaRP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komitmen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terhadap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visi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misi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Fasih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membaca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al Qur’an</a:t>
            </a: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hafalan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al Qur’an minimal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satu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juz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Kartu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Tanda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Anggota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Terdaftar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sebagai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anggota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Korps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Mubaligh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799" dirty="0">
              <a:solidFill>
                <a:srgbClr val="003561"/>
              </a:solidFill>
              <a:latin typeface="TT Chocolates Bold"/>
            </a:endParaRP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Mengikuti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pelatihan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imam yang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diselenggarakan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MT yang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dibuktikan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sertifikat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pelatihan</a:t>
            </a:r>
            <a:endParaRPr lang="en-US" sz="3799" dirty="0">
              <a:solidFill>
                <a:srgbClr val="003561"/>
              </a:solidFill>
              <a:latin typeface="TT Chocolates Bold"/>
            </a:endParaRPr>
          </a:p>
          <a:p>
            <a:pPr marL="1153158" lvl="1" indent="-742950">
              <a:lnSpc>
                <a:spcPts val="5319"/>
              </a:lnSpc>
              <a:buFont typeface="+mj-lt"/>
              <a:buAutoNum type="arabicParenR"/>
            </a:pPr>
            <a:r>
              <a:rPr lang="en-US" sz="3799" dirty="0" err="1" smtClean="0">
                <a:solidFill>
                  <a:srgbClr val="003561"/>
                </a:solidFill>
                <a:latin typeface="TT Chocolates Bold"/>
              </a:rPr>
              <a:t>Apabila</a:t>
            </a:r>
            <a:r>
              <a:rPr lang="en-US" sz="37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poin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(4)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sampai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(7)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belum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terpenuhi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maka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diberikan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tenggang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waktu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selama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enam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bulan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memenuhinya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jika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tidak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memenuhinya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maka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akan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dilakukan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peninjauan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ulang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dilakukan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MT PDM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bersama-sama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MT PCM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799" dirty="0" err="1">
                <a:solidFill>
                  <a:srgbClr val="003561"/>
                </a:solidFill>
                <a:latin typeface="TT Chocolates Bold"/>
              </a:rPr>
              <a:t>setempat</a:t>
            </a:r>
            <a:r>
              <a:rPr lang="en-US" sz="3799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410208" lvl="1">
              <a:lnSpc>
                <a:spcPts val="5319"/>
              </a:lnSpc>
            </a:pPr>
            <a:endParaRPr lang="en-US" sz="3799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8626" y="18723"/>
            <a:ext cx="17508374" cy="1057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nl-NL" sz="4000" dirty="0">
                <a:solidFill>
                  <a:srgbClr val="003561"/>
                </a:solidFill>
                <a:latin typeface="Poppins Ultra-Bold"/>
              </a:rPr>
              <a:t>Ketentuan MT tentang Imam dan Khotib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876300"/>
            <a:ext cx="13012687" cy="100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KHOTIB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Aktif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mengikuti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kegiatan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kemasjidan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di masjid/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membaca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al-Qur’an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tartil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kepakaran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ilmu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keislaman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komitmen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terhadap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visi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misi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Kartu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Tanda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Anggota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sertifikat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kartu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Anggota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Korps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Mubaligh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Apabila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poin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(6)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belum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terpenuhi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maka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diberi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kesempatan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selama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enam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bulan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dari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pengangkatan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memenuhi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persyaratan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tersebut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jika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tidak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memenuhinya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maka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menggantinya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atas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rekomendasi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koordinasi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dari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404152" lvl="1" algn="just">
              <a:lnSpc>
                <a:spcPts val="5241"/>
              </a:lnSpc>
            </a:pPr>
            <a:endParaRPr lang="en-US" sz="3600" dirty="0">
              <a:solidFill>
                <a:srgbClr val="003561"/>
              </a:solidFill>
              <a:latin typeface="TT Chocolat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175012" y="266700"/>
            <a:ext cx="11122388" cy="10430400"/>
            <a:chOff x="0" y="0"/>
            <a:chExt cx="1658577" cy="29253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8577" cy="2925353"/>
            </a:xfrm>
            <a:custGeom>
              <a:avLst/>
              <a:gdLst/>
              <a:ahLst/>
              <a:cxnLst/>
              <a:rect l="l" t="t" r="r" b="b"/>
              <a:pathLst>
                <a:path w="1658577" h="2925353">
                  <a:moveTo>
                    <a:pt x="0" y="0"/>
                  </a:moveTo>
                  <a:lnTo>
                    <a:pt x="1658577" y="0"/>
                  </a:lnTo>
                  <a:lnTo>
                    <a:pt x="1658577" y="2925353"/>
                  </a:lnTo>
                  <a:lnTo>
                    <a:pt x="0" y="2925353"/>
                  </a:ln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58577" cy="2963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0104" y="1181100"/>
            <a:ext cx="565349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32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>
                <a:solidFill>
                  <a:srgbClr val="003561"/>
                </a:solidFill>
                <a:latin typeface="TT Chocolates Bold"/>
              </a:rPr>
              <a:t>Al 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Qur’an</a:t>
            </a:r>
            <a:endParaRPr lang="en-US" sz="3200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75012" y="1181100"/>
            <a:ext cx="11122388" cy="3026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46"/>
              </a:lnSpc>
            </a:pPr>
            <a:endParaRPr lang="en-US" sz="3462" dirty="0">
              <a:solidFill>
                <a:srgbClr val="FFFFFF"/>
              </a:solidFill>
              <a:latin typeface="TT Chocolates"/>
            </a:endParaRPr>
          </a:p>
          <a:p>
            <a:pPr>
              <a:lnSpc>
                <a:spcPts val="4846"/>
              </a:lnSpc>
            </a:pP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Jenis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Pendidikan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Al Qur’an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Muhammadiyah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terdiri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atas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:</a:t>
            </a:r>
          </a:p>
          <a:p>
            <a:pPr>
              <a:lnSpc>
                <a:spcPts val="4846"/>
              </a:lnSpc>
            </a:pPr>
            <a:r>
              <a:rPr lang="en-US" sz="3600" dirty="0">
                <a:solidFill>
                  <a:srgbClr val="FFFFFF"/>
                </a:solidFill>
                <a:latin typeface="TT Chocolates"/>
              </a:rPr>
              <a:t>1)	Taman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Pendidikan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al-Qur’an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Muhammadiyah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(TPQM)</a:t>
            </a:r>
          </a:p>
          <a:p>
            <a:pPr>
              <a:lnSpc>
                <a:spcPts val="4846"/>
              </a:lnSpc>
            </a:pPr>
            <a:r>
              <a:rPr lang="en-US" sz="3600" dirty="0">
                <a:solidFill>
                  <a:srgbClr val="FFFFFF"/>
                </a:solidFill>
                <a:latin typeface="TT Chocolates"/>
              </a:rPr>
              <a:t>2)	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Taklimul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Qur’an Lil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Aulad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Muhammadiyah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(TQAM) </a:t>
            </a:r>
          </a:p>
          <a:p>
            <a:pPr>
              <a:lnSpc>
                <a:spcPts val="4846"/>
              </a:lnSpc>
            </a:pPr>
            <a:r>
              <a:rPr lang="en-US" sz="3600" dirty="0">
                <a:solidFill>
                  <a:srgbClr val="FFFFFF"/>
                </a:solidFill>
                <a:latin typeface="TT Chocolates"/>
              </a:rPr>
              <a:t>3)	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Rumah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Tahfidz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Al-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Qur‟an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T Chocolates"/>
              </a:rPr>
              <a:t>Muhammadiyah</a:t>
            </a:r>
            <a:r>
              <a:rPr lang="en-US" sz="3600" dirty="0">
                <a:solidFill>
                  <a:srgbClr val="FFFFFF"/>
                </a:solidFill>
                <a:latin typeface="TT Chocolates"/>
              </a:rPr>
              <a:t> (RTQM).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5600" y="-6966684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05000" y="-5676900"/>
            <a:ext cx="5021727" cy="4978760"/>
            <a:chOff x="32072" y="38100"/>
            <a:chExt cx="704528" cy="698500"/>
          </a:xfrm>
        </p:grpSpPr>
        <p:sp>
          <p:nvSpPr>
            <p:cNvPr id="6" name="Freeform 6"/>
            <p:cNvSpPr/>
            <p:nvPr/>
          </p:nvSpPr>
          <p:spPr>
            <a:xfrm>
              <a:off x="32072" y="116520"/>
              <a:ext cx="674495" cy="6012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72278" y="-323850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564350" y="-949943"/>
            <a:ext cx="15571251" cy="7312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Madrasah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Takmiliyah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(MDTM)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mempunyai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4 (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empat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jenjang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tingkatan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yaitu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: 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Madrasah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Takmiliyah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Ula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(MDTMU)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dasar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masa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belajar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 4 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empat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6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enam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; 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Madrasah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Takmiliyah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Wustha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(MDTM W)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menengah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pertama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masa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belajar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2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dua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3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tiga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;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Madrasah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Takmiliyah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Ulya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(MDTM’U)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menengah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tinggi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masa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belajar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2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dua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3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tiga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Madrasah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Takmiliyah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Jami’ah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(MDTMJ)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masa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belajar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2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dua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3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tiga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tahun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48000" y="-2146875"/>
            <a:ext cx="12509857" cy="58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32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2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>
                <a:solidFill>
                  <a:srgbClr val="003561"/>
                </a:solidFill>
                <a:latin typeface="TT Chocolates Bold"/>
              </a:rPr>
              <a:t>MT Madrasah </a:t>
            </a:r>
            <a:r>
              <a:rPr lang="en-US" sz="3200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2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TT Chocolates Bold"/>
              </a:rPr>
              <a:t>Takmilyah</a:t>
            </a:r>
            <a:r>
              <a:rPr lang="en-US" sz="32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2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200" dirty="0">
              <a:solidFill>
                <a:srgbClr val="003561"/>
              </a:solidFill>
              <a:latin typeface="TT Chocolat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5600" y="-6966684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73727" y="-811686"/>
            <a:ext cx="5021727" cy="4978760"/>
            <a:chOff x="32072" y="38100"/>
            <a:chExt cx="704528" cy="698500"/>
          </a:xfrm>
        </p:grpSpPr>
        <p:sp>
          <p:nvSpPr>
            <p:cNvPr id="6" name="Freeform 6"/>
            <p:cNvSpPr/>
            <p:nvPr/>
          </p:nvSpPr>
          <p:spPr>
            <a:xfrm>
              <a:off x="32072" y="116520"/>
              <a:ext cx="674495" cy="6012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72278" y="140970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564350" y="1371952"/>
            <a:ext cx="15571251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Kantor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Layanan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lazismu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di Masjid-masjid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Alokasi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dana yang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terkumpul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kepentingan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Sebagian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Dana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dikelola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(MT PDM)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operasional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dakwah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daerah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tersebut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(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penggajian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Mubaligh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, para gurus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al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qur’an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, madrasah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, imam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khotib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)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Penjabaran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lebih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tekhnis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dituangkan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48000" y="60059"/>
            <a:ext cx="15087601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Pengelolaan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Dana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Philantropi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Masjid</a:t>
            </a:r>
          </a:p>
        </p:txBody>
      </p:sp>
    </p:spTree>
    <p:extLst>
      <p:ext uri="{BB962C8B-B14F-4D97-AF65-F5344CB8AC3E}">
        <p14:creationId xmlns:p14="http://schemas.microsoft.com/office/powerpoint/2010/main" val="12456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5600" y="-6966684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73727" y="-811686"/>
            <a:ext cx="5021727" cy="4978760"/>
            <a:chOff x="32072" y="38100"/>
            <a:chExt cx="704528" cy="698500"/>
          </a:xfrm>
        </p:grpSpPr>
        <p:sp>
          <p:nvSpPr>
            <p:cNvPr id="6" name="Freeform 6"/>
            <p:cNvSpPr/>
            <p:nvPr/>
          </p:nvSpPr>
          <p:spPr>
            <a:xfrm>
              <a:off x="32072" y="116520"/>
              <a:ext cx="674495" cy="6012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72278" y="140970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564350" y="1371952"/>
            <a:ext cx="15571251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Unit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usaha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sebaiknya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berupa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perseroan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Terbatas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(PT):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rekomendasi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workshop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PT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didirikan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metode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zonasi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Hasil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dari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zakat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usaha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dialokasikan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dakwah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kemasjidan</a:t>
            </a:r>
            <a:endParaRPr lang="en-US" sz="3743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Penjabaran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lebih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tekhnis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dituangkan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48000" y="60059"/>
            <a:ext cx="15087601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Usaha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perokonomian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Berbasis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Masjid</a:t>
            </a:r>
          </a:p>
        </p:txBody>
      </p:sp>
    </p:spTree>
    <p:extLst>
      <p:ext uri="{BB962C8B-B14F-4D97-AF65-F5344CB8AC3E}">
        <p14:creationId xmlns:p14="http://schemas.microsoft.com/office/powerpoint/2010/main" val="39769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5600" y="-6966684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73727" y="-811686"/>
            <a:ext cx="5021727" cy="4978760"/>
            <a:chOff x="32072" y="38100"/>
            <a:chExt cx="704528" cy="698500"/>
          </a:xfrm>
        </p:grpSpPr>
        <p:sp>
          <p:nvSpPr>
            <p:cNvPr id="6" name="Freeform 6"/>
            <p:cNvSpPr/>
            <p:nvPr/>
          </p:nvSpPr>
          <p:spPr>
            <a:xfrm>
              <a:off x="32072" y="116520"/>
              <a:ext cx="674495" cy="6012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72278" y="140970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564350" y="1371952"/>
            <a:ext cx="15571251" cy="666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Syarat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pengurus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Dewan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Kemakmuran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Memiliki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nomer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baku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Pembina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Ketua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Skretaris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Bendahara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serta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wakil-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wakilnya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harus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dari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unsur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pengurus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setingkat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masih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aktif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Anggota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Dewan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Kemakmuran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harus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melibatkan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LPCRPM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LDK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serta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melibatkan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unsur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pengurus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tingkat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bawah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ditambah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dari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luar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pengurus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48000" y="60059"/>
            <a:ext cx="15087601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Dewan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Kemakmuran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4800" dirty="0">
              <a:solidFill>
                <a:srgbClr val="003561"/>
              </a:solidFill>
              <a:latin typeface="TT Chocolates Bold"/>
            </a:endParaRPr>
          </a:p>
        </p:txBody>
      </p:sp>
    </p:spTree>
    <p:extLst>
      <p:ext uri="{BB962C8B-B14F-4D97-AF65-F5344CB8AC3E}">
        <p14:creationId xmlns:p14="http://schemas.microsoft.com/office/powerpoint/2010/main" val="12188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713663" y="2567953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2246944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828463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740998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2357999" y="8210415"/>
            <a:ext cx="4153169" cy="41531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  <a:ln cap="sq">
              <a:noFill/>
              <a:prstDash val="sysDot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09197" y="3060689"/>
            <a:ext cx="14811365" cy="4216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399" dirty="0" smtClean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Anggaran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Dasar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Dan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Anggaran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Rumah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Tangga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Keputusan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Muktamar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ke-48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Tata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Kelola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Integrasi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Lembaga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KMM,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Nomenklatur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Penamaan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Lembaga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Pengembangan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Cabang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Ranting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Pimbinaan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Masjid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9197" y="159703"/>
            <a:ext cx="15091861" cy="411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endParaRPr lang="en-US" sz="3600" b="1" dirty="0" smtClean="0">
              <a:solidFill>
                <a:srgbClr val="003561"/>
              </a:solidFill>
              <a:latin typeface="Open Sans Bold"/>
            </a:endParaRPr>
          </a:p>
          <a:p>
            <a:pPr marL="367029" lvl="1" algn="just">
              <a:lnSpc>
                <a:spcPts val="4759"/>
              </a:lnSpc>
            </a:pPr>
            <a:r>
              <a:rPr lang="en-US" sz="4400" b="1" dirty="0" err="1" smtClean="0">
                <a:solidFill>
                  <a:srgbClr val="003561"/>
                </a:solidFill>
                <a:latin typeface="Open Sans Bold"/>
              </a:rPr>
              <a:t>Landasan</a:t>
            </a:r>
            <a:r>
              <a:rPr lang="en-US" sz="4400" b="1" dirty="0" smtClean="0">
                <a:solidFill>
                  <a:srgbClr val="003561"/>
                </a:solidFill>
                <a:latin typeface="Open Sans Bold"/>
              </a:rPr>
              <a:t> &gt;&gt;&gt;&gt; </a:t>
            </a:r>
            <a:r>
              <a:rPr lang="en-US" sz="4400" b="1" dirty="0" err="1" smtClean="0">
                <a:solidFill>
                  <a:srgbClr val="003561"/>
                </a:solidFill>
                <a:latin typeface="TT Chocolates Bold"/>
              </a:rPr>
              <a:t>Pedoman</a:t>
            </a:r>
            <a:r>
              <a:rPr lang="en-US" sz="4400" b="1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Pusat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400" b="1" dirty="0" err="1">
                <a:solidFill>
                  <a:srgbClr val="003561"/>
                </a:solidFill>
                <a:latin typeface="TT Chocolates Bold"/>
              </a:rPr>
              <a:t>Nomor</a:t>
            </a:r>
            <a:r>
              <a:rPr lang="en-US" sz="4400" b="1" dirty="0">
                <a:solidFill>
                  <a:srgbClr val="003561"/>
                </a:solidFill>
                <a:latin typeface="TT Chocolates Bold"/>
              </a:rPr>
              <a:t> 2/PED/1.0/B/2024 </a:t>
            </a:r>
          </a:p>
          <a:p>
            <a:pPr>
              <a:lnSpc>
                <a:spcPts val="12880"/>
              </a:lnSpc>
            </a:pPr>
            <a:endParaRPr lang="en-US" sz="9200" dirty="0">
              <a:solidFill>
                <a:srgbClr val="003561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550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5600" y="-6966684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73727" y="-811686"/>
            <a:ext cx="5021727" cy="4978760"/>
            <a:chOff x="32072" y="38100"/>
            <a:chExt cx="704528" cy="698500"/>
          </a:xfrm>
        </p:grpSpPr>
        <p:sp>
          <p:nvSpPr>
            <p:cNvPr id="6" name="Freeform 6"/>
            <p:cNvSpPr/>
            <p:nvPr/>
          </p:nvSpPr>
          <p:spPr>
            <a:xfrm>
              <a:off x="32072" y="116520"/>
              <a:ext cx="674495" cy="6012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72278" y="140970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564350" y="1371952"/>
            <a:ext cx="15571251" cy="7312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Tuju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program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eko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masjid: 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Arsitektur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ramah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lingkungan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siang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hari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pencahayaan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murni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dari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matahari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Memanen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air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hujan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wudhu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dgn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membangun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sumur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resapan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dilingkungan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masjid,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Kran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ramah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lingkungan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Gerakan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shodaqoh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sampah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berbasis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masjid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Penghijauan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Lingkungan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Masjid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menghitung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kebutuhan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oksigen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):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sedekah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pohon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sedekah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oksigen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Ramah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Anak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Ramah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difabel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Pemanfaatan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Energi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Terbarukan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(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pembangkit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listrik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>
                <a:solidFill>
                  <a:srgbClr val="003561"/>
                </a:solidFill>
                <a:latin typeface="TT Chocolates Bold"/>
              </a:rPr>
              <a:t>tenaga</a:t>
            </a:r>
            <a:r>
              <a:rPr lang="en-US" sz="3743" dirty="0">
                <a:solidFill>
                  <a:srgbClr val="003561"/>
                </a:solidFill>
                <a:latin typeface="TT Chocolates Bold"/>
              </a:rPr>
              <a:t> Surya)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48000" y="60059"/>
            <a:ext cx="150876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just">
              <a:lnSpc>
                <a:spcPts val="4759"/>
              </a:lnSpc>
            </a:pP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MT </a:t>
            </a:r>
            <a:r>
              <a:rPr lang="en-US" sz="4800" dirty="0" err="1">
                <a:solidFill>
                  <a:srgbClr val="003561"/>
                </a:solidFill>
                <a:latin typeface="TT Chocolates Bold"/>
              </a:rPr>
              <a:t>Tentang</a:t>
            </a:r>
            <a:r>
              <a:rPr lang="en-US" sz="48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4800" dirty="0" smtClean="0">
                <a:solidFill>
                  <a:srgbClr val="003561"/>
                </a:solidFill>
                <a:latin typeface="TT Chocolates Bold"/>
              </a:rPr>
              <a:t>Eco Masjid</a:t>
            </a:r>
            <a:endParaRPr lang="en-US" sz="4800" dirty="0">
              <a:solidFill>
                <a:srgbClr val="003561"/>
              </a:solidFill>
              <a:latin typeface="TT Chocolates Bold"/>
            </a:endParaRPr>
          </a:p>
        </p:txBody>
      </p:sp>
    </p:spTree>
    <p:extLst>
      <p:ext uri="{BB962C8B-B14F-4D97-AF65-F5344CB8AC3E}">
        <p14:creationId xmlns:p14="http://schemas.microsoft.com/office/powerpoint/2010/main" val="2272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620000" y="1866900"/>
            <a:ext cx="37338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Majelis</a:t>
            </a:r>
            <a:r>
              <a:rPr lang="en-US" sz="2800" dirty="0" smtClean="0"/>
              <a:t> </a:t>
            </a:r>
            <a:r>
              <a:rPr lang="en-US" sz="2800" dirty="0" err="1" smtClean="0"/>
              <a:t>Tabligh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7086600" y="3924300"/>
            <a:ext cx="4648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DKM3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Dewan</a:t>
            </a:r>
            <a:r>
              <a:rPr lang="en-US" sz="2800" dirty="0" smtClean="0"/>
              <a:t> </a:t>
            </a:r>
            <a:r>
              <a:rPr lang="en-US" sz="2800" dirty="0" err="1" smtClean="0"/>
              <a:t>Kemakmuran</a:t>
            </a:r>
            <a:endParaRPr lang="en-US" sz="2800" dirty="0" smtClean="0"/>
          </a:p>
          <a:p>
            <a:pPr algn="ctr"/>
            <a:r>
              <a:rPr lang="en-US" sz="2800" dirty="0" smtClean="0"/>
              <a:t>Masjid </a:t>
            </a:r>
            <a:r>
              <a:rPr lang="en-US" sz="2800" dirty="0" err="1" smtClean="0"/>
              <a:t>Musala</a:t>
            </a:r>
            <a:endParaRPr lang="en-US" sz="2800" dirty="0" smtClean="0"/>
          </a:p>
          <a:p>
            <a:pPr algn="ctr"/>
            <a:r>
              <a:rPr lang="en-US" sz="2800" dirty="0" err="1" smtClean="0"/>
              <a:t>Muhammadiyah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1143000" y="7231381"/>
            <a:ext cx="2788919" cy="126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Majelis</a:t>
            </a:r>
            <a:r>
              <a:rPr lang="en-US" sz="2800" dirty="0" smtClean="0"/>
              <a:t> </a:t>
            </a:r>
            <a:r>
              <a:rPr lang="en-US" sz="2800" dirty="0" err="1" smtClean="0"/>
              <a:t>Tabligh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754881" y="7231381"/>
            <a:ext cx="2788919" cy="126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LPCRPM, LDK, MPM, MDMC </a:t>
            </a:r>
            <a:r>
              <a:rPr lang="en-US" sz="2800" dirty="0" err="1" smtClean="0"/>
              <a:t>dll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8945881" y="7078981"/>
            <a:ext cx="2788919" cy="1417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LAZISMU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12984481" y="7002781"/>
            <a:ext cx="3169919" cy="134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Takmir</a:t>
            </a:r>
            <a:r>
              <a:rPr lang="en-US" sz="2800" dirty="0" smtClean="0"/>
              <a:t> (DKM3 </a:t>
            </a:r>
            <a:r>
              <a:rPr lang="en-US" sz="2800" dirty="0" err="1" smtClean="0"/>
              <a:t>daerah</a:t>
            </a:r>
            <a:r>
              <a:rPr lang="en-US" sz="2800" dirty="0" smtClean="0"/>
              <a:t>,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ranting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22"/>
          <p:cNvSpPr txBox="1"/>
          <p:nvPr/>
        </p:nvSpPr>
        <p:spPr>
          <a:xfrm>
            <a:off x="3276600" y="702146"/>
            <a:ext cx="12509857" cy="84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Alur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Tata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Kelola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Masjid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Muhammadiyah</a:t>
            </a:r>
            <a:endParaRPr lang="en-US" sz="4000" dirty="0">
              <a:solidFill>
                <a:srgbClr val="003561"/>
              </a:solidFill>
              <a:latin typeface="Poppins Ultra-Bold"/>
            </a:endParaRPr>
          </a:p>
        </p:txBody>
      </p: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2537460" y="5905500"/>
            <a:ext cx="6682740" cy="132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0"/>
          </p:cNvCxnSpPr>
          <p:nvPr/>
        </p:nvCxnSpPr>
        <p:spPr>
          <a:xfrm flipH="1">
            <a:off x="6149341" y="5905500"/>
            <a:ext cx="3070860" cy="132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6" idx="0"/>
          </p:cNvCxnSpPr>
          <p:nvPr/>
        </p:nvCxnSpPr>
        <p:spPr>
          <a:xfrm>
            <a:off x="9410700" y="5905500"/>
            <a:ext cx="929641" cy="1173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7" idx="0"/>
          </p:cNvCxnSpPr>
          <p:nvPr/>
        </p:nvCxnSpPr>
        <p:spPr>
          <a:xfrm>
            <a:off x="9410700" y="5905500"/>
            <a:ext cx="5158741" cy="1097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410700" y="3359776"/>
            <a:ext cx="0" cy="56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1866900"/>
            <a:ext cx="37338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Majelis</a:t>
            </a:r>
            <a:r>
              <a:rPr lang="en-US" sz="2800" dirty="0" smtClean="0"/>
              <a:t> </a:t>
            </a:r>
            <a:r>
              <a:rPr lang="en-US" sz="2800" dirty="0" err="1" smtClean="0"/>
              <a:t>Tabligh</a:t>
            </a:r>
            <a:endParaRPr lang="en-US" sz="2800" dirty="0" smtClean="0"/>
          </a:p>
          <a:p>
            <a:pPr algn="ctr"/>
            <a:r>
              <a:rPr lang="en-US" sz="2800" dirty="0" smtClean="0"/>
              <a:t>PP </a:t>
            </a:r>
            <a:r>
              <a:rPr lang="en-US" sz="2800" dirty="0" err="1" smtClean="0"/>
              <a:t>Muhammadiyah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3955424"/>
            <a:ext cx="38100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Majelis</a:t>
            </a:r>
            <a:r>
              <a:rPr lang="en-US" sz="2800" dirty="0" smtClean="0"/>
              <a:t> </a:t>
            </a:r>
            <a:r>
              <a:rPr lang="en-US" sz="2800" dirty="0" err="1" smtClean="0"/>
              <a:t>Tabligh</a:t>
            </a:r>
            <a:endParaRPr lang="en-US" sz="2800" dirty="0" smtClean="0"/>
          </a:p>
          <a:p>
            <a:pPr algn="ctr"/>
            <a:r>
              <a:rPr lang="en-US" sz="2800" dirty="0" smtClean="0"/>
              <a:t>PW </a:t>
            </a:r>
            <a:r>
              <a:rPr lang="en-US" sz="2800" dirty="0" err="1"/>
              <a:t>Muhammadiyah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124200" y="5860424"/>
            <a:ext cx="38100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Majelis</a:t>
            </a:r>
            <a:r>
              <a:rPr lang="en-US" sz="2800" dirty="0" smtClean="0"/>
              <a:t> </a:t>
            </a:r>
            <a:r>
              <a:rPr lang="en-US" sz="2800" dirty="0" err="1" smtClean="0"/>
              <a:t>Tabligh</a:t>
            </a:r>
            <a:endParaRPr lang="en-US" sz="2800" dirty="0" smtClean="0"/>
          </a:p>
          <a:p>
            <a:pPr algn="ctr"/>
            <a:r>
              <a:rPr lang="en-US" sz="2800" dirty="0" smtClean="0"/>
              <a:t>PD </a:t>
            </a:r>
            <a:r>
              <a:rPr lang="en-US" sz="2800" dirty="0" err="1"/>
              <a:t>Muhammadiyah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124200" y="7917824"/>
            <a:ext cx="38100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Majelis</a:t>
            </a:r>
            <a:r>
              <a:rPr lang="en-US" sz="2800" dirty="0" smtClean="0"/>
              <a:t> </a:t>
            </a:r>
            <a:r>
              <a:rPr lang="en-US" sz="2800" dirty="0" err="1" smtClean="0"/>
              <a:t>Tabligh</a:t>
            </a:r>
            <a:endParaRPr lang="en-US" sz="2800" dirty="0" smtClean="0"/>
          </a:p>
          <a:p>
            <a:pPr algn="ctr"/>
            <a:r>
              <a:rPr lang="en-US" sz="2800" dirty="0" smtClean="0"/>
              <a:t>PC </a:t>
            </a:r>
            <a:r>
              <a:rPr lang="en-US" sz="2800" dirty="0" err="1"/>
              <a:t>Muhammadiyah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839200" y="1866900"/>
            <a:ext cx="67818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Regulasi-Sertifikasi</a:t>
            </a:r>
            <a:r>
              <a:rPr lang="en-US" sz="2800" dirty="0" smtClean="0"/>
              <a:t>- </a:t>
            </a:r>
            <a:r>
              <a:rPr lang="en-US" sz="2800" dirty="0" err="1" smtClean="0"/>
              <a:t>Sosialisasi-Penyiapan</a:t>
            </a:r>
            <a:r>
              <a:rPr lang="en-US" sz="2800" dirty="0" smtClean="0"/>
              <a:t> </a:t>
            </a:r>
            <a:r>
              <a:rPr lang="en-US" sz="2800" dirty="0" err="1" smtClean="0"/>
              <a:t>Instruktur</a:t>
            </a:r>
            <a:r>
              <a:rPr lang="en-US" sz="2800" dirty="0" smtClean="0"/>
              <a:t> -</a:t>
            </a:r>
            <a:r>
              <a:rPr lang="en-US" sz="2800" dirty="0" err="1" smtClean="0"/>
              <a:t>Pengawasan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8839200" y="3955424"/>
            <a:ext cx="67818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Sosialisasi-Pelatihan</a:t>
            </a:r>
            <a:r>
              <a:rPr lang="en-US" sz="2800" dirty="0" smtClean="0"/>
              <a:t>- </a:t>
            </a:r>
            <a:r>
              <a:rPr lang="en-US" sz="2800" dirty="0" err="1" smtClean="0"/>
              <a:t>Penyiapan</a:t>
            </a:r>
            <a:r>
              <a:rPr lang="en-US" sz="2800" dirty="0" smtClean="0"/>
              <a:t> </a:t>
            </a:r>
            <a:r>
              <a:rPr lang="en-US" sz="2800" dirty="0" err="1" smtClean="0"/>
              <a:t>Instruktur-</a:t>
            </a:r>
            <a:r>
              <a:rPr lang="en-US" sz="2800" dirty="0" err="1"/>
              <a:t>Pengawasan</a:t>
            </a:r>
            <a:endParaRPr lang="en-US" sz="2800" dirty="0"/>
          </a:p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8839200" y="5676900"/>
            <a:ext cx="6781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Sosialisasi-Pelatihan</a:t>
            </a:r>
            <a:r>
              <a:rPr lang="en-US" sz="2800" dirty="0"/>
              <a:t>- </a:t>
            </a:r>
            <a:r>
              <a:rPr lang="en-US" sz="2800" dirty="0" err="1"/>
              <a:t>Penyiapan</a:t>
            </a:r>
            <a:r>
              <a:rPr lang="en-US" sz="2800" dirty="0"/>
              <a:t> </a:t>
            </a:r>
            <a:r>
              <a:rPr lang="en-US" sz="2800" dirty="0" err="1"/>
              <a:t>Instruktur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 smtClean="0"/>
              <a:t>Dan TATA KELOLA-</a:t>
            </a:r>
            <a:r>
              <a:rPr lang="en-US" sz="2800" dirty="0" err="1" smtClean="0"/>
              <a:t>Pengawasan</a:t>
            </a:r>
            <a:r>
              <a:rPr lang="en-US" sz="2800" dirty="0" smtClean="0"/>
              <a:t>-</a:t>
            </a:r>
            <a:r>
              <a:rPr lang="en-US" sz="2800" dirty="0" err="1" smtClean="0"/>
              <a:t>Penghargaan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Sanksi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839200" y="7917824"/>
            <a:ext cx="6781800" cy="149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Sosialisasi-Pelatihan</a:t>
            </a:r>
            <a:r>
              <a:rPr lang="en-US" sz="2800" dirty="0"/>
              <a:t>- </a:t>
            </a:r>
            <a:r>
              <a:rPr lang="en-US" sz="2800" dirty="0" err="1" smtClean="0"/>
              <a:t>dan</a:t>
            </a:r>
            <a:r>
              <a:rPr lang="en-US" sz="2800" dirty="0" smtClean="0"/>
              <a:t> TATA KELOLA (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MT PDM)-</a:t>
            </a:r>
            <a:r>
              <a:rPr lang="en-US" sz="2800" dirty="0" err="1"/>
              <a:t>Pengawasan</a:t>
            </a:r>
            <a:endParaRPr lang="en-US" sz="2800" dirty="0"/>
          </a:p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22"/>
          <p:cNvSpPr txBox="1"/>
          <p:nvPr/>
        </p:nvSpPr>
        <p:spPr>
          <a:xfrm>
            <a:off x="3276600" y="702146"/>
            <a:ext cx="12509857" cy="83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3600" dirty="0" err="1" smtClean="0">
                <a:solidFill>
                  <a:srgbClr val="003561"/>
                </a:solidFill>
                <a:latin typeface="Poppins Ultra-Bold"/>
              </a:rPr>
              <a:t>KewenanganTata</a:t>
            </a:r>
            <a:r>
              <a:rPr lang="en-US" sz="36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Poppins Ultra-Bold"/>
              </a:rPr>
              <a:t>Kelola</a:t>
            </a:r>
            <a:r>
              <a:rPr lang="en-US" sz="3600" dirty="0" smtClean="0">
                <a:solidFill>
                  <a:srgbClr val="003561"/>
                </a:solidFill>
                <a:latin typeface="Poppins Ultra-Bold"/>
              </a:rPr>
              <a:t> Masjid </a:t>
            </a:r>
            <a:r>
              <a:rPr lang="en-US" sz="3600" dirty="0" err="1" smtClean="0">
                <a:solidFill>
                  <a:srgbClr val="003561"/>
                </a:solidFill>
                <a:latin typeface="Poppins Ultra-Bold"/>
              </a:rPr>
              <a:t>Muhammadiyah</a:t>
            </a:r>
            <a:endParaRPr lang="en-US" sz="3600" dirty="0">
              <a:solidFill>
                <a:srgbClr val="003561"/>
              </a:solidFill>
              <a:latin typeface="Poppins Ultra-Bold"/>
            </a:endParaRPr>
          </a:p>
        </p:txBody>
      </p:sp>
      <p:cxnSp>
        <p:nvCxnSpPr>
          <p:cNvPr id="12" name="Straight Arrow Connector 11"/>
          <p:cNvCxnSpPr>
            <a:stCxn id="2" idx="3"/>
            <a:endCxn id="6" idx="1"/>
          </p:cNvCxnSpPr>
          <p:nvPr/>
        </p:nvCxnSpPr>
        <p:spPr>
          <a:xfrm>
            <a:off x="6858000" y="2613338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7" idx="1"/>
          </p:cNvCxnSpPr>
          <p:nvPr/>
        </p:nvCxnSpPr>
        <p:spPr>
          <a:xfrm>
            <a:off x="6934200" y="4701862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9" idx="1"/>
          </p:cNvCxnSpPr>
          <p:nvPr/>
        </p:nvCxnSpPr>
        <p:spPr>
          <a:xfrm>
            <a:off x="6934200" y="8664262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</p:cNvCxnSpPr>
          <p:nvPr/>
        </p:nvCxnSpPr>
        <p:spPr>
          <a:xfrm flipV="1">
            <a:off x="6934200" y="6591300"/>
            <a:ext cx="1905000" cy="1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6579517" y="8552224"/>
            <a:ext cx="4153169" cy="415316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589401" y="1866900"/>
            <a:ext cx="12669899" cy="100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Pelatihan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/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Sekolah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Mubaligh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(Tingkat Wilayah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Daerah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serta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cabang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)</a:t>
            </a: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Data Masjid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endParaRPr lang="en-US" sz="2800" dirty="0" smtClean="0">
              <a:solidFill>
                <a:srgbClr val="003561"/>
              </a:solidFill>
              <a:latin typeface="TT Chocolates Bold"/>
            </a:endParaRP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Koordinasi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Sinergi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LPCRPM, LDK, MPM, MDMC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LAZISMU</a:t>
            </a:r>
            <a:endParaRPr lang="en-US" sz="2800" dirty="0">
              <a:solidFill>
                <a:srgbClr val="003561"/>
              </a:solidFill>
              <a:latin typeface="TT Chocolates Bold"/>
            </a:endParaRP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SDM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: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Mubaligh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, Imam,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Khatib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, Guru TPQ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Madrasah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berpaham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T Chocolates Bold"/>
              </a:rPr>
              <a:t>(DIKLAT KEMASJIDAN)</a:t>
            </a:r>
            <a:endParaRPr lang="en-US" sz="2800" dirty="0">
              <a:solidFill>
                <a:srgbClr val="FF0000"/>
              </a:solidFill>
              <a:latin typeface="TT Chocolates Bold"/>
            </a:endParaRP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SDM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Masuk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jajaran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kepengurusan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DEWAN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Kemakmuran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(DKM3)</a:t>
            </a:r>
            <a:endParaRPr lang="en-US" sz="2800" dirty="0">
              <a:solidFill>
                <a:srgbClr val="003561"/>
              </a:solidFill>
              <a:latin typeface="TT Chocolates Bold"/>
            </a:endParaRP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Pembentukan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KMM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disemua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level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kepenguran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Tabligh</a:t>
            </a:r>
            <a:endParaRPr lang="en-US" sz="2800" dirty="0" smtClean="0">
              <a:solidFill>
                <a:srgbClr val="003561"/>
              </a:solidFill>
              <a:latin typeface="TT Chocolates Bold"/>
            </a:endParaRP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Sesegera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mungkin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mengangkat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pegawai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administrasi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terutama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di MT PWM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MT PDM</a:t>
            </a: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Memprogramkan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sosialisasi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pelatihan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kemasjidan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sesuai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amanat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pedoman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PP (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Sistem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zonasi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setiap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TT Chocolates Bold"/>
              </a:rPr>
              <a:t>karisedenan</a:t>
            </a:r>
            <a:r>
              <a:rPr lang="en-US" sz="2800" dirty="0" smtClean="0">
                <a:solidFill>
                  <a:srgbClr val="003561"/>
                </a:solidFill>
                <a:latin typeface="TT Chocolates Bold"/>
              </a:rPr>
              <a:t>)</a:t>
            </a: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marL="808304" lvl="1" indent="-404152" algn="just">
              <a:lnSpc>
                <a:spcPts val="5241"/>
              </a:lnSpc>
              <a:buFont typeface="Arial"/>
              <a:buChar char="•"/>
            </a:pP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algn="just">
              <a:lnSpc>
                <a:spcPts val="5241"/>
              </a:lnSpc>
            </a:pPr>
            <a:endParaRPr lang="en-US" sz="3743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6263273" y="0"/>
            <a:ext cx="1599328" cy="2516016"/>
          </a:xfrm>
          <a:custGeom>
            <a:avLst/>
            <a:gdLst/>
            <a:ahLst/>
            <a:cxnLst/>
            <a:rect l="l" t="t" r="r" b="b"/>
            <a:pathLst>
              <a:path w="1599328" h="2516016">
                <a:moveTo>
                  <a:pt x="0" y="0"/>
                </a:moveTo>
                <a:lnTo>
                  <a:pt x="1599328" y="0"/>
                </a:lnTo>
                <a:lnTo>
                  <a:pt x="1599328" y="2516016"/>
                </a:lnTo>
                <a:lnTo>
                  <a:pt x="0" y="2516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749443" y="60059"/>
            <a:ext cx="12509857" cy="88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Yang </a:t>
            </a:r>
            <a:r>
              <a:rPr lang="en-US" sz="5200" dirty="0" err="1" smtClean="0">
                <a:solidFill>
                  <a:srgbClr val="003561"/>
                </a:solidFill>
                <a:latin typeface="Poppins Ultra-Bold"/>
              </a:rPr>
              <a:t>Perlu</a:t>
            </a: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5200" dirty="0" err="1" smtClean="0">
                <a:solidFill>
                  <a:srgbClr val="003561"/>
                </a:solidFill>
                <a:latin typeface="Poppins Ultra-Bold"/>
              </a:rPr>
              <a:t>Dipersiapkan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1389162"/>
            <a:ext cx="13012687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PENDIDIKAN </a:t>
            </a:r>
          </a:p>
          <a:p>
            <a:pPr marL="404152" lvl="1" algn="just">
              <a:lnSpc>
                <a:spcPts val="5241"/>
              </a:lnSpc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PENDIDIKAN NON FORMAL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Sekolah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Kader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(Madrasah At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)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Sekolah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Kader Imam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Khotib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(Madrasah Al Imam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wal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Khuthoba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), 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Sekolah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Kader Guru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Al-Qur’an (Madrasah Li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Mudarrisil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Al Qur’an 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Sekolah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Kader Guru Madrasah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Takmiliyah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(Madrasah Li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Mudarrisil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Madrasah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Takmiliyah</a:t>
            </a: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404152" lvl="1" algn="just">
              <a:lnSpc>
                <a:spcPts val="5241"/>
              </a:lnSpc>
            </a:pPr>
            <a:endParaRPr lang="en-US" sz="3600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749443" y="292267"/>
            <a:ext cx="12509857" cy="88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AKADEMI KEMASJIDAN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799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1389162"/>
            <a:ext cx="13012687" cy="866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PENDIDIKAN </a:t>
            </a:r>
          </a:p>
          <a:p>
            <a:pPr marL="404152" lvl="1" algn="just">
              <a:lnSpc>
                <a:spcPts val="5241"/>
              </a:lnSpc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PENDIDIKAN FORMAL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Tinggi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Manajemen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jenjang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S1 yang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terintegrasi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Program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Studi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relevan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seperti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 Prodi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Manajemen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Dakwah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 di PTMA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kurikulum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tambahan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Daurah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Matrikulasi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manajemen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kemasjidan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Pendidikan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Tinggi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Manajemen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jenjang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S1 yang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khusus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dipersiapkan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menjadi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Pengelola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(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Takmir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Imam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Khotib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Guru TPQ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Guru Madrasah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Diniyah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baik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bekerjasama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PTMA yang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sudah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ada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maupun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melalui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baru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404152" lvl="1" algn="just">
              <a:lnSpc>
                <a:spcPts val="5241"/>
              </a:lnSpc>
            </a:pP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	 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749443" y="292267"/>
            <a:ext cx="12509857" cy="88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AKADEMI KEMASJIDAN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20596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1389162"/>
            <a:ext cx="13012687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Pelatihan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Pengelolaan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(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PPMM)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Latihan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Instruktur</a:t>
            </a: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 smtClean="0">
                <a:solidFill>
                  <a:srgbClr val="003561"/>
                </a:solidFill>
                <a:latin typeface="TT Chocolates Bold"/>
              </a:rPr>
              <a:t>Kemasjidan</a:t>
            </a:r>
            <a:endParaRPr lang="en-US" sz="3600" dirty="0" smtClean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b="1" dirty="0" err="1" smtClean="0">
                <a:solidFill>
                  <a:srgbClr val="003561"/>
                </a:solidFill>
                <a:latin typeface="TT Chocolates Bold"/>
              </a:rPr>
              <a:t>Pelatihan</a:t>
            </a:r>
            <a:r>
              <a:rPr lang="en-US" sz="3600" b="1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b="1" dirty="0" err="1">
                <a:solidFill>
                  <a:srgbClr val="003561"/>
                </a:solidFill>
                <a:latin typeface="TT Chocolates Bold"/>
              </a:rPr>
              <a:t>Peningkatan</a:t>
            </a:r>
            <a:r>
              <a:rPr lang="en-US" sz="36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b="1" dirty="0" err="1">
                <a:solidFill>
                  <a:srgbClr val="003561"/>
                </a:solidFill>
                <a:latin typeface="TT Chocolates Bold"/>
              </a:rPr>
              <a:t>Kualitas</a:t>
            </a:r>
            <a:r>
              <a:rPr lang="en-US" sz="3600" b="1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b="1" dirty="0" err="1">
                <a:solidFill>
                  <a:srgbClr val="003561"/>
                </a:solidFill>
                <a:latin typeface="TT Chocolates Bold"/>
              </a:rPr>
              <a:t>Pengelola</a:t>
            </a:r>
            <a:r>
              <a:rPr lang="en-US" sz="3600" b="1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b="1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600" b="1" dirty="0">
                <a:solidFill>
                  <a:srgbClr val="003561"/>
                </a:solidFill>
                <a:latin typeface="TT Chocolates Bold"/>
              </a:rPr>
              <a:t> (PKPMM) </a:t>
            </a:r>
            <a:endParaRPr lang="en-US" sz="3600" b="1" dirty="0" smtClean="0">
              <a:solidFill>
                <a:srgbClr val="003561"/>
              </a:solidFill>
              <a:latin typeface="TT Chocolates Bold"/>
            </a:endParaRPr>
          </a:p>
          <a:p>
            <a:pPr marL="404152" lvl="1" algn="just">
              <a:lnSpc>
                <a:spcPts val="5241"/>
              </a:lnSpc>
            </a:pP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	 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749443" y="292267"/>
            <a:ext cx="12509857" cy="88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PELATIHAN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2314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1389162"/>
            <a:ext cx="13012687" cy="9335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PPM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Tingkat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Cabang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PCM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pengelola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ada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di level Ranting, (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gabungan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PCM),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PPM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Tingkat Daerah,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PDM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pengelola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cabang-cabang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diperluas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sampai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pengelola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dilevel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ranting. (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gabungan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PDM)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PPM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Tingkat Wilayah,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PWM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Daerah-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daerah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atau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diperluas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sampai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cabang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ranting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apabila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PDM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tidak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melaksanakan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pelatihan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gabungan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PWM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dengan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bagi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regional (zona).</a:t>
            </a:r>
          </a:p>
          <a:p>
            <a:pPr marL="404152" lvl="1" algn="just">
              <a:lnSpc>
                <a:spcPts val="5241"/>
              </a:lnSpc>
            </a:pP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	 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749443" y="292267"/>
            <a:ext cx="12509857" cy="88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JENJANG PPMM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3636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7283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066" y="-1097233"/>
            <a:ext cx="5793467" cy="57934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8066" y="1446720"/>
            <a:ext cx="3736628" cy="739356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54248" r="-15424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89401" y="1389162"/>
            <a:ext cx="13012687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152" lvl="1" algn="just">
              <a:lnSpc>
                <a:spcPts val="5241"/>
              </a:lnSpc>
            </a:pPr>
            <a:endParaRPr lang="en-US" sz="3600" dirty="0">
              <a:solidFill>
                <a:srgbClr val="003561"/>
              </a:solidFill>
              <a:latin typeface="TT Chocolates Bold"/>
            </a:endParaRP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LIK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Tingkat Daerah,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PDM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Cabang-cabang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(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gabungan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PDM),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LIK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Tingkat Wilayah,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PWM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Daerah-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daerah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, (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bisa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gabungan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beberapa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PWM),</a:t>
            </a:r>
          </a:p>
          <a:p>
            <a:pPr marL="1147102" lvl="1" indent="-742950" algn="just">
              <a:lnSpc>
                <a:spcPts val="5241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3561"/>
                </a:solidFill>
                <a:latin typeface="TT Chocolates Bold"/>
              </a:rPr>
              <a:t>LIK 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Tingkat Nasional,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dilaksanakan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Tabligh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PPM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Wilayah-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wilayah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Ortom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 Tingkat </a:t>
            </a:r>
            <a:r>
              <a:rPr lang="en-US" sz="3600" dirty="0" err="1">
                <a:solidFill>
                  <a:srgbClr val="003561"/>
                </a:solidFill>
                <a:latin typeface="TT Chocolates Bold"/>
              </a:rPr>
              <a:t>Pusat</a:t>
            </a: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404152" lvl="1" algn="just">
              <a:lnSpc>
                <a:spcPts val="5241"/>
              </a:lnSpc>
            </a:pPr>
            <a:r>
              <a:rPr lang="en-US" sz="3600" dirty="0">
                <a:solidFill>
                  <a:srgbClr val="003561"/>
                </a:solidFill>
                <a:latin typeface="TT Chocolates Bold"/>
              </a:rPr>
              <a:t>	 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749443" y="292267"/>
            <a:ext cx="12509857" cy="88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 smtClean="0">
                <a:solidFill>
                  <a:srgbClr val="003561"/>
                </a:solidFill>
                <a:latin typeface="Poppins Ultra-Bold"/>
              </a:rPr>
              <a:t>JENJANG LIK</a:t>
            </a:r>
            <a:endParaRPr lang="en-US" sz="52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23625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7" r="-301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07019" y="3462706"/>
            <a:ext cx="3361589" cy="336158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96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79638" y="3135138"/>
            <a:ext cx="4016723" cy="401672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78532" y="3945255"/>
            <a:ext cx="11930937" cy="206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0"/>
              </a:lnSpc>
            </a:pPr>
            <a:r>
              <a:rPr lang="en-US" sz="11400">
                <a:solidFill>
                  <a:srgbClr val="FFFFFF"/>
                </a:solidFill>
                <a:latin typeface="Poppins Heavy"/>
              </a:rPr>
              <a:t>THANK YOU.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187814" y="0"/>
            <a:ext cx="7969377" cy="1716481"/>
          </a:xfrm>
          <a:custGeom>
            <a:avLst/>
            <a:gdLst/>
            <a:ahLst/>
            <a:cxnLst/>
            <a:rect l="l" t="t" r="r" b="b"/>
            <a:pathLst>
              <a:path w="7969377" h="1716481">
                <a:moveTo>
                  <a:pt x="0" y="0"/>
                </a:moveTo>
                <a:lnTo>
                  <a:pt x="7969376" y="0"/>
                </a:lnTo>
                <a:lnTo>
                  <a:pt x="7969376" y="1716481"/>
                </a:lnTo>
                <a:lnTo>
                  <a:pt x="0" y="1716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662353" y="3945255"/>
            <a:ext cx="6551891" cy="206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0"/>
              </a:lnSpc>
            </a:pPr>
            <a:r>
              <a:rPr lang="en-US" sz="11400">
                <a:solidFill>
                  <a:srgbClr val="FA9600"/>
                </a:solidFill>
                <a:latin typeface="Poppins Heavy"/>
              </a:rPr>
              <a:t>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75457" y="-6966683"/>
            <a:ext cx="13933367" cy="139333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>
                <a:alpha val="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02616" y="1825775"/>
            <a:ext cx="664210" cy="66421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96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8568" y="1205427"/>
            <a:ext cx="4561779" cy="46238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012077" y="1696689"/>
            <a:ext cx="1190838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1"/>
              </a:lnSpc>
            </a:pP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Pasal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20: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Unsur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Pembantu</a:t>
            </a:r>
            <a:r>
              <a:rPr lang="en-US" sz="3743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743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endParaRPr lang="en-US" sz="3743" dirty="0">
              <a:solidFill>
                <a:srgbClr val="003561"/>
              </a:solidFill>
              <a:latin typeface="TT Chocolates Bold"/>
            </a:endParaRPr>
          </a:p>
          <a:p>
            <a:pPr algn="just">
              <a:lnSpc>
                <a:spcPts val="5241"/>
              </a:lnSpc>
            </a:pPr>
            <a:endParaRPr lang="en-US" sz="3743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774870" y="318424"/>
            <a:ext cx="11141530" cy="1057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Anggaran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Rumah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Tangga</a:t>
            </a:r>
            <a:endParaRPr lang="en-US" sz="4000" dirty="0">
              <a:solidFill>
                <a:srgbClr val="003561"/>
              </a:solidFill>
              <a:latin typeface="Poppins Ultra-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22397" y="2400300"/>
            <a:ext cx="1189806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1"/>
              </a:lnSpc>
            </a:pPr>
            <a:r>
              <a:rPr lang="es-ES" sz="4000" dirty="0" err="1" smtClean="0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Pembentukan</a:t>
            </a:r>
            <a:r>
              <a:rPr lang="es-ES" sz="4000" dirty="0" smtClean="0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 </a:t>
            </a:r>
            <a:r>
              <a:rPr lang="es-ES" sz="4000" dirty="0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dan tugas </a:t>
            </a:r>
            <a:r>
              <a:rPr lang="es-ES" sz="4000" dirty="0" err="1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Unsur</a:t>
            </a:r>
            <a:r>
              <a:rPr lang="es-ES" sz="4000" dirty="0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 </a:t>
            </a:r>
            <a:r>
              <a:rPr lang="es-ES" sz="4000" dirty="0" err="1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Pembantu</a:t>
            </a:r>
            <a:r>
              <a:rPr lang="es-ES" sz="4000" dirty="0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 </a:t>
            </a:r>
            <a:r>
              <a:rPr lang="es-ES" sz="4000" dirty="0" err="1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Pimpinan</a:t>
            </a:r>
            <a:r>
              <a:rPr lang="es-ES" sz="4000" dirty="0">
                <a:solidFill>
                  <a:srgbClr val="002060"/>
                </a:solidFill>
                <a:latin typeface="TT Chocolates Bold" panose="020B0604020202020204" charset="0"/>
                <a:cs typeface="Poppins Ultra-Bold" panose="020B0604020202020204" charset="0"/>
              </a:rPr>
              <a:t>:</a:t>
            </a:r>
            <a:endParaRPr lang="en-US" sz="3743" dirty="0">
              <a:solidFill>
                <a:srgbClr val="002060"/>
              </a:solidFill>
              <a:latin typeface="TT Chocolates Bold" panose="020B0604020202020204" charset="0"/>
              <a:cs typeface="Poppins Ultra-Bold" panose="020B060402020202020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268014" y="3390900"/>
            <a:ext cx="1265244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solidFill>
                  <a:srgbClr val="FF0000"/>
                </a:solidFill>
                <a:latin typeface="TT Chocolates Bold" panose="020B0604020202020204" charset="0"/>
              </a:rPr>
              <a:t>Majelis</a:t>
            </a:r>
            <a:r>
              <a:rPr lang="en-US" sz="2800" dirty="0" smtClean="0">
                <a:solidFill>
                  <a:srgbClr val="FF0000"/>
                </a:solidFill>
                <a:latin typeface="TT Chocolates Bold" panose="020B0604020202020204" charset="0"/>
              </a:rPr>
              <a:t>:</a:t>
            </a:r>
            <a:endParaRPr lang="en-US" sz="2800" dirty="0">
              <a:solidFill>
                <a:srgbClr val="FF0000"/>
              </a:solidFill>
              <a:latin typeface="TT Chocolates Bold" panose="020B060402020202020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i-FI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Majelis </a:t>
            </a:r>
            <a:r>
              <a:rPr lang="fi-FI" sz="2800" dirty="0">
                <a:solidFill>
                  <a:srgbClr val="002060"/>
                </a:solidFill>
                <a:latin typeface="TT Chocolates Bold" panose="020B0604020202020204" charset="0"/>
              </a:rPr>
              <a:t>dibentuk oleh Pimpinan Pusat, </a:t>
            </a:r>
            <a:r>
              <a:rPr lang="fi-FI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Pimpinan </a:t>
            </a:r>
            <a:r>
              <a:rPr lang="en-US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Wilayah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Pimpinan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Daerah,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dan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Pimpinan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Cabang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dtingkat</a:t>
            </a:r>
            <a:r>
              <a:rPr lang="en-US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masing-masing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sesuai</a:t>
            </a:r>
            <a:r>
              <a:rPr lang="en-US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dengan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kebutuhan</a:t>
            </a:r>
            <a:r>
              <a:rPr lang="en-US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Majelis</a:t>
            </a:r>
            <a:r>
              <a:rPr lang="en-US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bertugas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menyelenggarakan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amal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usaha</a:t>
            </a:r>
            <a:r>
              <a:rPr lang="en-US" sz="2800" dirty="0" smtClean="0">
                <a:solidFill>
                  <a:srgbClr val="002060"/>
                </a:solidFill>
                <a:latin typeface="TT Chocolates Bold" panose="020B0604020202020204" charset="0"/>
              </a:rPr>
              <a:t>, program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dan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kegiatan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pokok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bidang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T Chocolates Bold" panose="020B0604020202020204" charset="0"/>
              </a:rPr>
              <a:t>tertentu</a:t>
            </a:r>
            <a:r>
              <a:rPr lang="en-US" sz="2800" dirty="0">
                <a:solidFill>
                  <a:srgbClr val="002060"/>
                </a:solidFill>
                <a:latin typeface="TT Chocolates Bold" panose="020B0604020202020204" charset="0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62200" y="6210300"/>
            <a:ext cx="1555825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T Chocolates Bold" panose="020B0604020202020204" charset="0"/>
              </a:rPr>
              <a:t>Lembaga</a:t>
            </a:r>
            <a:r>
              <a:rPr lang="en-US" sz="3200" dirty="0">
                <a:solidFill>
                  <a:srgbClr val="FF0000"/>
                </a:solidFill>
                <a:latin typeface="TT Chocolates Bold" panose="020B0604020202020204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Lembaga</a:t>
            </a:r>
            <a:r>
              <a:rPr lang="en-US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dibentuk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oleh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Pimpinan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Pusat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Pimpinan</a:t>
            </a:r>
            <a:r>
              <a:rPr lang="en-US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Wilayah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Pimpinan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Daerah </a:t>
            </a: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apabila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dipandang</a:t>
            </a:r>
            <a:r>
              <a:rPr lang="en-US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perlu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dapat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membentuk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lembaga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tertentu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di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tingkat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masing-masing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dengan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persetujuan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sv-SE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Pimpinan </a:t>
            </a:r>
            <a:r>
              <a:rPr lang="sv-SE" sz="3200" dirty="0">
                <a:solidFill>
                  <a:srgbClr val="002060"/>
                </a:solidFill>
                <a:latin typeface="TT Chocolates Bold" panose="020B0604020202020204" charset="0"/>
              </a:rPr>
              <a:t>Muhammadiyah setingkat di atasnya;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v-SE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Lembaga </a:t>
            </a:r>
            <a:r>
              <a:rPr lang="sv-SE" sz="3200" dirty="0">
                <a:solidFill>
                  <a:srgbClr val="002060"/>
                </a:solidFill>
                <a:latin typeface="TT Chocolates Bold" panose="020B0604020202020204" charset="0"/>
              </a:rPr>
              <a:t>bertugas melaksanakan program </a:t>
            </a:r>
            <a:r>
              <a:rPr lang="sv-SE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dan </a:t>
            </a:r>
            <a:r>
              <a:rPr lang="en-US" sz="3200" dirty="0" err="1" smtClean="0">
                <a:solidFill>
                  <a:srgbClr val="002060"/>
                </a:solidFill>
                <a:latin typeface="TT Chocolates Bold" panose="020B0604020202020204" charset="0"/>
              </a:rPr>
              <a:t>kegiatan</a:t>
            </a:r>
            <a:r>
              <a:rPr lang="en-US" sz="3200" dirty="0" smtClean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pendukung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bersifat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T Chocolates Bold" panose="020B0604020202020204" charset="0"/>
              </a:rPr>
              <a:t>khusus</a:t>
            </a:r>
            <a:r>
              <a:rPr lang="en-US" sz="3200" dirty="0">
                <a:solidFill>
                  <a:srgbClr val="002060"/>
                </a:solidFill>
                <a:latin typeface="TT Chocolates Bol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9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72422" y="-410101"/>
            <a:ext cx="5166812" cy="11107201"/>
            <a:chOff x="0" y="0"/>
            <a:chExt cx="1360806" cy="2925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0806" cy="2925353"/>
            </a:xfrm>
            <a:custGeom>
              <a:avLst/>
              <a:gdLst/>
              <a:ahLst/>
              <a:cxnLst/>
              <a:rect l="l" t="t" r="r" b="b"/>
              <a:pathLst>
                <a:path w="1360806" h="2925353">
                  <a:moveTo>
                    <a:pt x="0" y="0"/>
                  </a:moveTo>
                  <a:lnTo>
                    <a:pt x="1360806" y="0"/>
                  </a:lnTo>
                  <a:lnTo>
                    <a:pt x="1360806" y="2925353"/>
                  </a:lnTo>
                  <a:lnTo>
                    <a:pt x="0" y="2925353"/>
                  </a:lnTo>
                  <a:close/>
                </a:path>
              </a:pathLst>
            </a:custGeom>
            <a:solidFill>
              <a:srgbClr val="B5DD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60806" cy="2963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75012" y="-410101"/>
            <a:ext cx="6297410" cy="11107201"/>
            <a:chOff x="0" y="0"/>
            <a:chExt cx="1658577" cy="29253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8577" cy="2925353"/>
            </a:xfrm>
            <a:custGeom>
              <a:avLst/>
              <a:gdLst/>
              <a:ahLst/>
              <a:cxnLst/>
              <a:rect l="l" t="t" r="r" b="b"/>
              <a:pathLst>
                <a:path w="1658577" h="2925353">
                  <a:moveTo>
                    <a:pt x="0" y="0"/>
                  </a:moveTo>
                  <a:lnTo>
                    <a:pt x="1658577" y="0"/>
                  </a:lnTo>
                  <a:lnTo>
                    <a:pt x="1658577" y="2925353"/>
                  </a:lnTo>
                  <a:lnTo>
                    <a:pt x="0" y="2925353"/>
                  </a:lnTo>
                  <a:close/>
                </a:path>
              </a:pathLst>
            </a:custGeom>
            <a:solidFill>
              <a:srgbClr val="0035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58577" cy="2963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809536" y="5126129"/>
            <a:ext cx="2492585" cy="4813063"/>
          </a:xfrm>
          <a:custGeom>
            <a:avLst/>
            <a:gdLst/>
            <a:ahLst/>
            <a:cxnLst/>
            <a:rect l="l" t="t" r="r" b="b"/>
            <a:pathLst>
              <a:path w="2492585" h="4813063">
                <a:moveTo>
                  <a:pt x="0" y="0"/>
                </a:moveTo>
                <a:lnTo>
                  <a:pt x="2492585" y="0"/>
                </a:lnTo>
                <a:lnTo>
                  <a:pt x="2492585" y="4813063"/>
                </a:lnTo>
                <a:lnTo>
                  <a:pt x="0" y="481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739910" y="2545080"/>
            <a:ext cx="4309046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dirty="0" err="1" smtClean="0">
                <a:solidFill>
                  <a:srgbClr val="003561"/>
                </a:solidFill>
                <a:latin typeface="TT Chocolates"/>
              </a:rPr>
              <a:t>Pedoman</a:t>
            </a:r>
            <a:r>
              <a:rPr lang="en-US" sz="2900" dirty="0" smtClean="0">
                <a:solidFill>
                  <a:srgbClr val="003561"/>
                </a:solidFill>
                <a:latin typeface="TT Chocolates"/>
              </a:rPr>
              <a:t> PP </a:t>
            </a:r>
            <a:r>
              <a:rPr lang="en-US" sz="2900" dirty="0" err="1" smtClean="0">
                <a:solidFill>
                  <a:srgbClr val="003561"/>
                </a:solidFill>
                <a:latin typeface="TT Chocolates"/>
              </a:rPr>
              <a:t>Muhammadiyah</a:t>
            </a:r>
            <a:r>
              <a:rPr lang="en-US" sz="2900" dirty="0" smtClean="0">
                <a:solidFill>
                  <a:srgbClr val="003561"/>
                </a:solidFill>
                <a:latin typeface="TT Chocolates"/>
              </a:rPr>
              <a:t> </a:t>
            </a:r>
            <a:r>
              <a:rPr lang="en-US" sz="2900" dirty="0" err="1" smtClean="0">
                <a:solidFill>
                  <a:srgbClr val="003561"/>
                </a:solidFill>
                <a:latin typeface="TT Chocolates"/>
              </a:rPr>
              <a:t>Tentang</a:t>
            </a:r>
            <a:r>
              <a:rPr lang="en-US" sz="2900" dirty="0" smtClean="0">
                <a:solidFill>
                  <a:srgbClr val="003561"/>
                </a:solidFill>
                <a:latin typeface="TT Chocolates"/>
              </a:rPr>
              <a:t> Masjid </a:t>
            </a:r>
            <a:r>
              <a:rPr lang="en-US" sz="2900" dirty="0" err="1" smtClean="0">
                <a:solidFill>
                  <a:srgbClr val="003561"/>
                </a:solidFill>
                <a:latin typeface="TT Chocolates"/>
              </a:rPr>
              <a:t>dan</a:t>
            </a:r>
            <a:r>
              <a:rPr lang="en-US" sz="2900" dirty="0" smtClean="0">
                <a:solidFill>
                  <a:srgbClr val="003561"/>
                </a:solidFill>
                <a:latin typeface="TT Chocolates"/>
              </a:rPr>
              <a:t> </a:t>
            </a:r>
            <a:r>
              <a:rPr lang="en-US" sz="2900" dirty="0" err="1" smtClean="0">
                <a:solidFill>
                  <a:srgbClr val="003561"/>
                </a:solidFill>
                <a:latin typeface="TT Chocolates"/>
              </a:rPr>
              <a:t>Musala</a:t>
            </a:r>
            <a:r>
              <a:rPr lang="en-US" sz="2900" dirty="0" smtClean="0">
                <a:solidFill>
                  <a:srgbClr val="003561"/>
                </a:solidFill>
                <a:latin typeface="TT Chocolates"/>
              </a:rPr>
              <a:t> </a:t>
            </a:r>
            <a:r>
              <a:rPr lang="en-US" sz="2900" dirty="0" err="1" smtClean="0">
                <a:solidFill>
                  <a:srgbClr val="003561"/>
                </a:solidFill>
                <a:latin typeface="TT Chocolates"/>
              </a:rPr>
              <a:t>Muhammadiyah</a:t>
            </a:r>
            <a:endParaRPr lang="en-US" sz="2900" dirty="0">
              <a:solidFill>
                <a:srgbClr val="003561"/>
              </a:solidFill>
              <a:latin typeface="TT Chocolates"/>
            </a:endParaRP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3561"/>
              </a:solidFill>
              <a:latin typeface="TT Chocolate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6397" y="2434481"/>
            <a:ext cx="5858615" cy="3380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400" dirty="0" err="1">
                <a:solidFill>
                  <a:srgbClr val="FA9600"/>
                </a:solidFill>
                <a:latin typeface="Poppins Ultra-Bold"/>
              </a:rPr>
              <a:t>T</a:t>
            </a:r>
            <a:r>
              <a:rPr lang="en-US" sz="4400" dirty="0" err="1" smtClean="0">
                <a:solidFill>
                  <a:srgbClr val="FA9600"/>
                </a:solidFill>
                <a:latin typeface="Poppins Ultra-Bold"/>
              </a:rPr>
              <a:t>anfidh</a:t>
            </a:r>
            <a:r>
              <a:rPr lang="en-US" sz="4400" dirty="0" smtClean="0">
                <a:solidFill>
                  <a:srgbClr val="FA9600"/>
                </a:solidFill>
                <a:latin typeface="Poppins Ultra-Bold"/>
              </a:rPr>
              <a:t> </a:t>
            </a:r>
            <a:r>
              <a:rPr lang="en-US" sz="4400" dirty="0" err="1" smtClean="0">
                <a:solidFill>
                  <a:srgbClr val="FA9600"/>
                </a:solidFill>
                <a:latin typeface="Poppins Ultra-Bold"/>
              </a:rPr>
              <a:t>Muktamar</a:t>
            </a:r>
            <a:r>
              <a:rPr lang="en-US" sz="4400" dirty="0" smtClean="0">
                <a:solidFill>
                  <a:srgbClr val="FA9600"/>
                </a:solidFill>
                <a:latin typeface="Poppins Ultra-Bold"/>
              </a:rPr>
              <a:t> ke-48 DALAM BIDANG TABLIGH</a:t>
            </a:r>
          </a:p>
          <a:p>
            <a:pPr>
              <a:lnSpc>
                <a:spcPts val="6719"/>
              </a:lnSpc>
            </a:pPr>
            <a:endParaRPr lang="en-US" sz="4400" dirty="0">
              <a:solidFill>
                <a:srgbClr val="FA9600"/>
              </a:solidFill>
              <a:latin typeface="Poppins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35556" y="567200"/>
            <a:ext cx="5376322" cy="870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6"/>
              </a:lnSpc>
            </a:pPr>
            <a:r>
              <a:rPr lang="en-US" sz="2862" b="1" dirty="0" err="1">
                <a:solidFill>
                  <a:srgbClr val="FFFFFF"/>
                </a:solidFill>
                <a:latin typeface="TT Chocolates"/>
              </a:rPr>
              <a:t>Organisasi</a:t>
            </a:r>
            <a:r>
              <a:rPr lang="en-US" sz="2862" b="1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b="1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62" b="1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b="1" dirty="0" err="1">
                <a:solidFill>
                  <a:srgbClr val="FFFFFF"/>
                </a:solidFill>
                <a:latin typeface="TT Chocolates"/>
              </a:rPr>
              <a:t>Kepemimpinan</a:t>
            </a:r>
            <a:endParaRPr lang="en-US" sz="2862" b="1" dirty="0">
              <a:solidFill>
                <a:srgbClr val="FFFFFF"/>
              </a:solidFill>
              <a:latin typeface="TT Chocolates"/>
            </a:endParaRPr>
          </a:p>
          <a:p>
            <a:pPr marL="514350" indent="-514350">
              <a:lnSpc>
                <a:spcPts val="4006"/>
              </a:lnSpc>
              <a:buFont typeface="+mj-lt"/>
              <a:buAutoNum type="arabicPeriod"/>
            </a:pPr>
            <a:r>
              <a:rPr lang="en-US" sz="2862" dirty="0" err="1" smtClean="0">
                <a:solidFill>
                  <a:srgbClr val="FFFFFF"/>
                </a:solidFill>
                <a:latin typeface="TT Chocolates"/>
              </a:rPr>
              <a:t>Standarisasi</a:t>
            </a:r>
            <a:r>
              <a:rPr lang="en-US" sz="2862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manajemen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tabligh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,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tata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kelola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pembinaan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masjid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musala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,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integrasi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lembaga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korps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muballigh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Muhammadiyah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dalam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penyebaran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paham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keagamaan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Muhammadiyah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dan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pembinaan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jemaah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.</a:t>
            </a:r>
          </a:p>
          <a:p>
            <a:pPr marL="514350" indent="-514350">
              <a:lnSpc>
                <a:spcPts val="4006"/>
              </a:lnSpc>
              <a:buFont typeface="+mj-lt"/>
              <a:buAutoNum type="arabicPeriod"/>
            </a:pPr>
            <a:r>
              <a:rPr lang="en-US" sz="2862" dirty="0" err="1" smtClean="0">
                <a:solidFill>
                  <a:srgbClr val="FFFFFF"/>
                </a:solidFill>
                <a:latin typeface="TT Chocolates"/>
              </a:rPr>
              <a:t>Meningkatkan</a:t>
            </a:r>
            <a:r>
              <a:rPr lang="en-US" sz="2862" dirty="0" smtClean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kualitas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organisasi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Majelis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Tabligh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di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seluruh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tingkatan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yang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mampu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bersaing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dengan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lembaga-lembaga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tabligh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di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luar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yang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berwawasan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 Islam </a:t>
            </a:r>
            <a:r>
              <a:rPr lang="en-US" sz="2862" dirty="0" err="1">
                <a:solidFill>
                  <a:srgbClr val="FFFFFF"/>
                </a:solidFill>
                <a:latin typeface="TT Chocolates"/>
              </a:rPr>
              <a:t>berkemajuan</a:t>
            </a:r>
            <a:r>
              <a:rPr lang="en-US" sz="2862" dirty="0">
                <a:solidFill>
                  <a:srgbClr val="FFFFFF"/>
                </a:solidFill>
                <a:latin typeface="TT Chocolates"/>
              </a:rPr>
              <a:t>.</a:t>
            </a:r>
          </a:p>
          <a:p>
            <a:pPr>
              <a:lnSpc>
                <a:spcPts val="4006"/>
              </a:lnSpc>
            </a:pPr>
            <a:endParaRPr lang="en-US" sz="2862" dirty="0">
              <a:solidFill>
                <a:srgbClr val="FFFFFF"/>
              </a:solidFill>
              <a:latin typeface="TT Chocolates"/>
            </a:endParaRPr>
          </a:p>
        </p:txBody>
      </p:sp>
    </p:spTree>
    <p:extLst>
      <p:ext uri="{BB962C8B-B14F-4D97-AF65-F5344CB8AC3E}">
        <p14:creationId xmlns:p14="http://schemas.microsoft.com/office/powerpoint/2010/main" val="37362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98626" y="18723"/>
            <a:ext cx="1628917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2800" dirty="0" smtClean="0">
                <a:solidFill>
                  <a:srgbClr val="003561"/>
                </a:solidFill>
                <a:latin typeface="Poppins Ultra-Bold"/>
              </a:rPr>
              <a:t>Isi </a:t>
            </a:r>
            <a:r>
              <a:rPr lang="en-US" sz="2800" dirty="0" err="1" smtClean="0">
                <a:solidFill>
                  <a:srgbClr val="003561"/>
                </a:solidFill>
                <a:latin typeface="Poppins Ultra-Bold"/>
              </a:rPr>
              <a:t>Pedoman</a:t>
            </a:r>
            <a:r>
              <a:rPr lang="en-US" sz="2800" dirty="0" smtClean="0">
                <a:solidFill>
                  <a:srgbClr val="003561"/>
                </a:solidFill>
                <a:latin typeface="Poppins Ultra-Bold"/>
              </a:rPr>
              <a:t> PP </a:t>
            </a:r>
            <a:r>
              <a:rPr lang="en-US" sz="2800" dirty="0" err="1" smtClean="0">
                <a:solidFill>
                  <a:srgbClr val="003561"/>
                </a:solidFill>
                <a:latin typeface="Poppins Ultra-Bold"/>
              </a:rPr>
              <a:t>Muh</a:t>
            </a:r>
            <a:r>
              <a:rPr lang="en-US" sz="28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Poppins Ultra-Bold"/>
              </a:rPr>
              <a:t>Tentang</a:t>
            </a:r>
            <a:r>
              <a:rPr lang="en-US" sz="2800" dirty="0" smtClean="0">
                <a:solidFill>
                  <a:srgbClr val="003561"/>
                </a:solidFill>
                <a:latin typeface="Poppins Ultra-Bold"/>
              </a:rPr>
              <a:t> Masjid Dan </a:t>
            </a:r>
            <a:r>
              <a:rPr lang="en-US" sz="2800" dirty="0" err="1" smtClean="0">
                <a:solidFill>
                  <a:srgbClr val="003561"/>
                </a:solidFill>
                <a:latin typeface="Poppins Ultra-Bold"/>
              </a:rPr>
              <a:t>Musala</a:t>
            </a:r>
            <a:r>
              <a:rPr lang="en-US" sz="28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2800" dirty="0" err="1" smtClean="0">
                <a:solidFill>
                  <a:srgbClr val="003561"/>
                </a:solidFill>
                <a:latin typeface="Poppins Ultra-Bold"/>
              </a:rPr>
              <a:t>Muhammadiyah</a:t>
            </a:r>
            <a:endParaRPr lang="en-US" sz="2800" dirty="0">
              <a:solidFill>
                <a:srgbClr val="003561"/>
              </a:solidFill>
              <a:latin typeface="Poppins Ultra-Bold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0" y="1519327"/>
            <a:ext cx="1467175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16 Bab (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Umum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-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Dasar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,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Prinsip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,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Fungsi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Tujuan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-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Identitas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-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Pendirian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Dan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Penetapan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-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Persyaratan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Pendaftaran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Kepemilikan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Penyelenggaraan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– Program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Kegiatan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–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Sarana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Prasarana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Keuangan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Kekayaan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Usaha –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Pembinaan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Monitoring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Evaluasi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002060"/>
                </a:solidFill>
                <a:latin typeface="TT Chocolates Bold"/>
              </a:rPr>
              <a:t>Hubungan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Dan </a:t>
            </a:r>
            <a:r>
              <a:rPr lang="en-US" sz="3399" dirty="0" err="1" smtClean="0">
                <a:solidFill>
                  <a:srgbClr val="002060"/>
                </a:solidFill>
                <a:latin typeface="TT Chocolates Bold"/>
              </a:rPr>
              <a:t>Kerjasama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Pengawasan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002060"/>
                </a:solidFill>
                <a:latin typeface="TT Chocolates Bold"/>
              </a:rPr>
              <a:t>Sistem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2060"/>
                </a:solidFill>
                <a:latin typeface="TT Chocolates Bold"/>
              </a:rPr>
              <a:t>Informasi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002060"/>
                </a:solidFill>
                <a:latin typeface="TT Chocolates Bold"/>
              </a:rPr>
              <a:t>Laporan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 –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Penghargaan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Sanksi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– </a:t>
            </a:r>
            <a:r>
              <a:rPr lang="en-US" sz="3399" dirty="0" err="1" smtClean="0">
                <a:solidFill>
                  <a:srgbClr val="002060"/>
                </a:solidFill>
                <a:latin typeface="TT Chocolates Bold"/>
              </a:rPr>
              <a:t>Penutup</a:t>
            </a:r>
            <a:r>
              <a:rPr lang="en-US" sz="3399" dirty="0" smtClean="0">
                <a:solidFill>
                  <a:srgbClr val="002060"/>
                </a:solidFill>
                <a:latin typeface="TT Chocolates Bold"/>
              </a:rPr>
              <a:t>)</a:t>
            </a: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29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Pasal</a:t>
            </a:r>
            <a:endParaRPr lang="en-US" sz="3399" dirty="0">
              <a:solidFill>
                <a:srgbClr val="003561"/>
              </a:solidFill>
              <a:latin typeface="TT Chocolates Bold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5163800" y="1898629"/>
            <a:ext cx="4572000" cy="5149872"/>
            <a:chOff x="0" y="0"/>
            <a:chExt cx="8652993" cy="8652993"/>
          </a:xfrm>
        </p:grpSpPr>
        <p:grpSp>
          <p:nvGrpSpPr>
            <p:cNvPr id="5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7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9232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98626" y="18723"/>
            <a:ext cx="1270777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Tata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kelola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bertujuan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untuk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mewujudkan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: (BAB II,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Pasal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5)</a:t>
            </a:r>
            <a:endParaRPr lang="en-US" sz="3399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1168779" y="2516981"/>
            <a:ext cx="1170751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1379" lvl="1" indent="-514350" algn="just">
              <a:lnSpc>
                <a:spcPts val="4759"/>
              </a:lnSpc>
              <a:buFont typeface="+mj-lt"/>
              <a:buAutoNum type="arabicParenR"/>
            </a:pP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kemakmuran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rangka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mencapai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tujuan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881379" lvl="1" indent="-514350" algn="just">
              <a:lnSpc>
                <a:spcPts val="4759"/>
              </a:lnSpc>
              <a:buFont typeface="+mj-lt"/>
              <a:buAutoNum type="arabicParenR"/>
            </a:pP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masyarakat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Islam yang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makmur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berbasis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;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 marL="881379" lvl="1" indent="-514350" algn="just">
              <a:lnSpc>
                <a:spcPts val="4759"/>
              </a:lnSpc>
              <a:buFont typeface="+mj-lt"/>
              <a:buAutoNum type="arabicParenR"/>
            </a:pP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administrasi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manajemen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pengelolaan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yang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tertib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teratur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efektif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.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13106400" y="1898629"/>
            <a:ext cx="5334000" cy="5149872"/>
            <a:chOff x="0" y="0"/>
            <a:chExt cx="8652993" cy="8652993"/>
          </a:xfrm>
        </p:grpSpPr>
        <p:grpSp>
          <p:nvGrpSpPr>
            <p:cNvPr id="5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7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415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25600" y="1898628"/>
            <a:ext cx="3733800" cy="6489745"/>
            <a:chOff x="0" y="0"/>
            <a:chExt cx="8652993" cy="86529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713663" y="1907011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158600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16752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674904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687225" y="8405095"/>
            <a:ext cx="3374450" cy="35691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168779" y="1519327"/>
            <a:ext cx="12967854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 marL="367029" lvl="1">
              <a:lnSpc>
                <a:spcPts val="4759"/>
              </a:lnSpc>
            </a:pPr>
            <a:r>
              <a:rPr lang="en-US" sz="3399" dirty="0" err="1">
                <a:solidFill>
                  <a:srgbClr val="FF0000"/>
                </a:solidFill>
                <a:latin typeface="TT Chocolates Bold"/>
              </a:rPr>
              <a:t>Pasal</a:t>
            </a:r>
            <a:r>
              <a:rPr lang="en-US" sz="3399" dirty="0">
                <a:solidFill>
                  <a:srgbClr val="FF0000"/>
                </a:solidFill>
                <a:latin typeface="TT Chocolates Bold"/>
              </a:rPr>
              <a:t> 6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Nama 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masjid/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mencantumkan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kata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mempertimbangkan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faktor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historis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Masjid/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memasang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prasasti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hak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kepemilikan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.</a:t>
            </a:r>
            <a:endParaRPr lang="en-US" sz="3399" dirty="0">
              <a:solidFill>
                <a:srgbClr val="003561"/>
              </a:solidFill>
              <a:latin typeface="TT Chocolates Bold"/>
            </a:endParaRP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mengenai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identitas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diatur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lebih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lanjut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367029" lvl="1">
              <a:lnSpc>
                <a:spcPts val="4759"/>
              </a:lnSpc>
            </a:pPr>
            <a:endParaRPr lang="en-US" sz="3399" dirty="0" smtClean="0">
              <a:solidFill>
                <a:srgbClr val="003561"/>
              </a:solidFill>
              <a:latin typeface="TT Chocolates Bold"/>
            </a:endParaRPr>
          </a:p>
          <a:p>
            <a:pPr marL="367029" lvl="1">
              <a:lnSpc>
                <a:spcPts val="4759"/>
              </a:lnSpc>
            </a:pPr>
            <a:r>
              <a:rPr lang="en-US" sz="3399" dirty="0" err="1" smtClean="0">
                <a:solidFill>
                  <a:srgbClr val="FF0000"/>
                </a:solidFill>
                <a:latin typeface="TT Chocolates Bold"/>
              </a:rPr>
              <a:t>Pasal</a:t>
            </a:r>
            <a:r>
              <a:rPr lang="en-US" sz="3399" dirty="0" smtClean="0">
                <a:solidFill>
                  <a:srgbClr val="FF0000"/>
                </a:solidFill>
                <a:latin typeface="TT Chocolates Bold"/>
              </a:rPr>
              <a:t> 7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wajib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memuat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lambang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3399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399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mengenai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lambang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diatur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lebih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lanjut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3399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3399" dirty="0">
                <a:solidFill>
                  <a:srgbClr val="003561"/>
                </a:solidFill>
                <a:latin typeface="TT Chocolates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5426" y="18723"/>
            <a:ext cx="1308877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BAB III: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Identitas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Masjid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dan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Musala</a:t>
            </a:r>
            <a:endParaRPr lang="en-US" sz="40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42207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25600" y="1898628"/>
            <a:ext cx="3733800" cy="6489745"/>
            <a:chOff x="0" y="0"/>
            <a:chExt cx="8652993" cy="86529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52993" cy="86529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7928" y="437943"/>
              <a:ext cx="7777138" cy="7777107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4252" r="-44252"/>
                </a:stretch>
              </a:blip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713663" y="1907011"/>
            <a:ext cx="0" cy="5157066"/>
          </a:xfrm>
          <a:prstGeom prst="line">
            <a:avLst/>
          </a:prstGeom>
          <a:ln w="76200" cap="rnd">
            <a:solidFill>
              <a:srgbClr val="0035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98626" y="1586002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8626" y="416752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4"/>
                </a:lnTo>
                <a:lnTo>
                  <a:pt x="0" y="6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8626" y="6749041"/>
            <a:ext cx="630074" cy="630074"/>
          </a:xfrm>
          <a:custGeom>
            <a:avLst/>
            <a:gdLst/>
            <a:ahLst/>
            <a:cxnLst/>
            <a:rect l="l" t="t" r="r" b="b"/>
            <a:pathLst>
              <a:path w="630074" h="630074">
                <a:moveTo>
                  <a:pt x="0" y="0"/>
                </a:moveTo>
                <a:lnTo>
                  <a:pt x="630074" y="0"/>
                </a:lnTo>
                <a:lnTo>
                  <a:pt x="630074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687225" y="8405095"/>
            <a:ext cx="3374450" cy="35691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168779" y="1519327"/>
            <a:ext cx="12967854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T Chocolates Bold"/>
              </a:rPr>
              <a:t>Pasal</a:t>
            </a:r>
            <a:r>
              <a:rPr lang="en-US" sz="2400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8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dilakukan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: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lphaLcParenR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lphaLcParenR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`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Aisyiyah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;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lphaLcParenR"/>
            </a:pP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AUM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lphaLcParenR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Warga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,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Masyarakat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Simpatisan</a:t>
            </a:r>
            <a:endParaRPr lang="en-US" sz="2400" dirty="0">
              <a:solidFill>
                <a:srgbClr val="003561"/>
              </a:solidFill>
              <a:latin typeface="TT Chocolates Bold"/>
            </a:endParaRPr>
          </a:p>
          <a:p>
            <a:pPr marL="367029" lvl="1">
              <a:lnSpc>
                <a:spcPts val="4759"/>
              </a:lnSpc>
            </a:pP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2.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Pendirian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sebagaimana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pada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ayat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(1)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huruf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d,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dapat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dijadikan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sebagai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Masjid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sesuai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syarat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dalam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Ketentuan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Majelis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367029" lvl="1">
              <a:lnSpc>
                <a:spcPts val="4759"/>
              </a:lnSpc>
            </a:pPr>
            <a:endParaRPr lang="en-US" sz="2400" dirty="0" smtClean="0">
              <a:solidFill>
                <a:srgbClr val="003561"/>
              </a:solidFill>
              <a:latin typeface="TT Chocolates Bold"/>
            </a:endParaRPr>
          </a:p>
          <a:p>
            <a:pPr marL="367029" lvl="1">
              <a:lnSpc>
                <a:spcPts val="4759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T Chocolates Bold"/>
              </a:rPr>
              <a:t>Pasal</a:t>
            </a:r>
            <a:r>
              <a:rPr lang="en-US" sz="2400" dirty="0" smtClean="0">
                <a:solidFill>
                  <a:srgbClr val="FF0000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T Chocolates Bold"/>
              </a:rPr>
              <a:t>9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Penetapan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dilakukan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Muhammadiyah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`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Aisyiyah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masing-masing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tingkat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.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Penetapan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Masjid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dan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Musala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di 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AUM </a:t>
            </a:r>
            <a:r>
              <a:rPr lang="en-US" sz="2400" dirty="0" err="1" smtClean="0">
                <a:solidFill>
                  <a:srgbClr val="003561"/>
                </a:solidFill>
                <a:latin typeface="TT Chocolates Bold"/>
              </a:rPr>
              <a:t>dilakukan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oleh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err="1">
                <a:solidFill>
                  <a:srgbClr val="003561"/>
                </a:solidFill>
                <a:latin typeface="TT Chocolates Bold"/>
              </a:rPr>
              <a:t>Pimpinan</a:t>
            </a:r>
            <a:r>
              <a:rPr lang="en-US" sz="2400" dirty="0">
                <a:solidFill>
                  <a:srgbClr val="003561"/>
                </a:solidFill>
                <a:latin typeface="TT Chocolates Bold"/>
              </a:rPr>
              <a:t> </a:t>
            </a:r>
            <a:r>
              <a:rPr lang="en-US" sz="2400" dirty="0" smtClean="0">
                <a:solidFill>
                  <a:srgbClr val="003561"/>
                </a:solidFill>
                <a:latin typeface="TT Chocolates Bold"/>
              </a:rPr>
              <a:t>AUM.</a:t>
            </a:r>
            <a:endParaRPr lang="en-US" sz="2400" dirty="0">
              <a:solidFill>
                <a:srgbClr val="003561"/>
              </a:solidFill>
              <a:latin typeface="TT Chocolate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65426" y="18723"/>
            <a:ext cx="1308877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BAB IV: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Pendirian</a:t>
            </a:r>
            <a:r>
              <a:rPr lang="en-US" sz="4000" dirty="0" smtClean="0">
                <a:solidFill>
                  <a:srgbClr val="003561"/>
                </a:solidFill>
                <a:latin typeface="Poppins Ultra-Bold"/>
              </a:rPr>
              <a:t> Dan </a:t>
            </a:r>
            <a:r>
              <a:rPr lang="en-US" sz="4000" dirty="0" err="1" smtClean="0">
                <a:solidFill>
                  <a:srgbClr val="003561"/>
                </a:solidFill>
                <a:latin typeface="Poppins Ultra-Bold"/>
              </a:rPr>
              <a:t>Penetapan</a:t>
            </a:r>
            <a:endParaRPr lang="en-US" sz="4000" dirty="0">
              <a:solidFill>
                <a:srgbClr val="003561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6746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2239</Words>
  <Application>Microsoft Office PowerPoint</Application>
  <PresentationFormat>Custom</PresentationFormat>
  <Paragraphs>239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TT Chocolates Bold</vt:lpstr>
      <vt:lpstr>TT Chocolates</vt:lpstr>
      <vt:lpstr>Arial</vt:lpstr>
      <vt:lpstr>Algerian</vt:lpstr>
      <vt:lpstr>Open Sans Bold</vt:lpstr>
      <vt:lpstr>Calibri</vt:lpstr>
      <vt:lpstr>Poppins Heavy</vt:lpstr>
      <vt:lpstr>Poppins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Kerja MT PPM</dc:title>
  <cp:lastModifiedBy>ASUS</cp:lastModifiedBy>
  <cp:revision>94</cp:revision>
  <dcterms:created xsi:type="dcterms:W3CDTF">2006-08-16T00:00:00Z</dcterms:created>
  <dcterms:modified xsi:type="dcterms:W3CDTF">2025-06-13T16:45:56Z</dcterms:modified>
  <dc:identifier>DAF4P0GsP0o</dc:identifier>
</cp:coreProperties>
</file>